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256" r:id="rId15"/>
    <p:sldId id="315" r:id="rId16"/>
    <p:sldId id="257" r:id="rId17"/>
    <p:sldId id="289" r:id="rId18"/>
    <p:sldId id="258" r:id="rId19"/>
    <p:sldId id="259" r:id="rId20"/>
    <p:sldId id="290" r:id="rId21"/>
    <p:sldId id="260" r:id="rId22"/>
    <p:sldId id="291" r:id="rId23"/>
    <p:sldId id="261" r:id="rId24"/>
    <p:sldId id="262" r:id="rId25"/>
    <p:sldId id="263" r:id="rId26"/>
    <p:sldId id="393" r:id="rId27"/>
    <p:sldId id="392" r:id="rId28"/>
    <p:sldId id="264" r:id="rId29"/>
    <p:sldId id="316" r:id="rId30"/>
    <p:sldId id="265" r:id="rId31"/>
    <p:sldId id="266" r:id="rId32"/>
    <p:sldId id="267" r:id="rId33"/>
    <p:sldId id="268" r:id="rId34"/>
    <p:sldId id="269" r:id="rId35"/>
    <p:sldId id="317" r:id="rId36"/>
    <p:sldId id="270" r:id="rId37"/>
    <p:sldId id="271" r:id="rId38"/>
    <p:sldId id="272" r:id="rId39"/>
    <p:sldId id="318" r:id="rId40"/>
    <p:sldId id="273" r:id="rId41"/>
    <p:sldId id="319" r:id="rId42"/>
    <p:sldId id="274" r:id="rId43"/>
    <p:sldId id="275" r:id="rId44"/>
    <p:sldId id="277" r:id="rId45"/>
    <p:sldId id="320" r:id="rId46"/>
    <p:sldId id="294" r:id="rId47"/>
    <p:sldId id="293" r:id="rId48"/>
    <p:sldId id="296" r:id="rId49"/>
    <p:sldId id="292" r:id="rId50"/>
    <p:sldId id="297" r:id="rId51"/>
    <p:sldId id="279" r:id="rId52"/>
    <p:sldId id="280" r:id="rId53"/>
    <p:sldId id="298" r:id="rId54"/>
    <p:sldId id="281" r:id="rId55"/>
    <p:sldId id="299" r:id="rId56"/>
    <p:sldId id="282" r:id="rId57"/>
    <p:sldId id="300" r:id="rId58"/>
    <p:sldId id="283" r:id="rId59"/>
    <p:sldId id="321" r:id="rId60"/>
    <p:sldId id="284" r:id="rId61"/>
    <p:sldId id="285" r:id="rId62"/>
    <p:sldId id="394" r:id="rId63"/>
    <p:sldId id="286" r:id="rId64"/>
    <p:sldId id="395" r:id="rId65"/>
    <p:sldId id="287" r:id="rId66"/>
    <p:sldId id="288" r:id="rId67"/>
    <p:sldId id="39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97"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22" r:id="rId111"/>
    <p:sldId id="323" r:id="rId112"/>
    <p:sldId id="324" r:id="rId113"/>
    <p:sldId id="325" r:id="rId114"/>
    <p:sldId id="326" r:id="rId115"/>
    <p:sldId id="369" r:id="rId116"/>
    <p:sldId id="370" r:id="rId117"/>
    <p:sldId id="373" r:id="rId118"/>
    <p:sldId id="371" r:id="rId119"/>
    <p:sldId id="372" r:id="rId120"/>
    <p:sldId id="374" r:id="rId121"/>
    <p:sldId id="375" r:id="rId122"/>
    <p:sldId id="368" r:id="rId123"/>
    <p:sldId id="391" r:id="rId124"/>
    <p:sldId id="377" r:id="rId125"/>
    <p:sldId id="378" r:id="rId126"/>
    <p:sldId id="379" r:id="rId127"/>
    <p:sldId id="380" r:id="rId128"/>
    <p:sldId id="381" r:id="rId129"/>
    <p:sldId id="382" r:id="rId130"/>
    <p:sldId id="383" r:id="rId131"/>
    <p:sldId id="384" r:id="rId132"/>
    <p:sldId id="389" r:id="rId133"/>
    <p:sldId id="376" r:id="rId134"/>
    <p:sldId id="385" r:id="rId135"/>
    <p:sldId id="386" r:id="rId136"/>
    <p:sldId id="390" r:id="rId137"/>
    <p:sldId id="388" r:id="rId138"/>
    <p:sldId id="387" r:id="rId1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10" autoAdjust="0"/>
    <p:restoredTop sz="94599" autoAdjust="0"/>
  </p:normalViewPr>
  <p:slideViewPr>
    <p:cSldViewPr>
      <p:cViewPr varScale="1">
        <p:scale>
          <a:sx n="64" d="100"/>
          <a:sy n="64" d="100"/>
        </p:scale>
        <p:origin x="-15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D69F6B-A80A-42E3-AEC6-9474B737A175}"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D69F6B-A80A-42E3-AEC6-9474B737A175}"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90D69F6B-A80A-42E3-AEC6-9474B737A175}"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90D69F6B-A80A-42E3-AEC6-9474B737A175}"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D69F6B-A80A-42E3-AEC6-9474B737A175}"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CE3EE533-61A2-4940-9301-B2C904A1ED67}" type="datetimeFigureOut">
              <a:rPr lang="it-IT" smtClean="0"/>
              <a:pPr/>
              <a:t>02/06/2019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D69F6B-A80A-42E3-AEC6-9474B737A175}"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90D69F6B-A80A-42E3-AEC6-9474B737A175}"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90D69F6B-A80A-42E3-AEC6-9474B737A17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0D69F6B-A80A-42E3-AEC6-9474B737A17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0D69F6B-A80A-42E3-AEC6-9474B737A175}"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CE3EE533-61A2-4940-9301-B2C904A1ED67}" type="datetimeFigureOut">
              <a:rPr lang="it-IT" smtClean="0"/>
              <a:pPr/>
              <a:t>02/06/2019</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90D69F6B-A80A-42E3-AEC6-9474B737A175}"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CE3EE533-61A2-4940-9301-B2C904A1ED67}" type="datetimeFigureOut">
              <a:rPr lang="it-IT" smtClean="0"/>
              <a:pPr/>
              <a:t>02/06/2019</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E3EE533-61A2-4940-9301-B2C904A1ED67}" type="datetimeFigureOut">
              <a:rPr lang="it-IT" smtClean="0"/>
              <a:pPr/>
              <a:t>02/06/2019</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D69F6B-A80A-42E3-AEC6-9474B737A175}"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p:cNvSpPr>
            <a:spLocks noGrp="1"/>
          </p:cNvSpPr>
          <p:nvPr>
            <p:ph type="subTitle" idx="1"/>
          </p:nvPr>
        </p:nvSpPr>
        <p:spPr/>
        <p:txBody>
          <a:bodyPr>
            <a:normAutofit/>
          </a:bodyPr>
          <a:lstStyle/>
          <a:p>
            <a:r>
              <a:rPr lang="it-IT" sz="3000" dirty="0" smtClean="0"/>
              <a:t>Stefano vinci</a:t>
            </a:r>
            <a:endParaRPr lang="it-IT" sz="3000" dirty="0"/>
          </a:p>
        </p:txBody>
      </p:sp>
      <p:sp>
        <p:nvSpPr>
          <p:cNvPr id="6" name="Titolo 5"/>
          <p:cNvSpPr>
            <a:spLocks noGrp="1"/>
          </p:cNvSpPr>
          <p:nvPr>
            <p:ph type="ctrTitle"/>
          </p:nvPr>
        </p:nvSpPr>
        <p:spPr>
          <a:xfrm>
            <a:off x="357158" y="381000"/>
            <a:ext cx="8429684" cy="1752600"/>
          </a:xfrm>
        </p:spPr>
        <p:txBody>
          <a:bodyPr>
            <a:normAutofit/>
          </a:bodyPr>
          <a:lstStyle/>
          <a:p>
            <a:r>
              <a:rPr lang="it-IT" dirty="0" err="1" smtClean="0"/>
              <a:t>Historical</a:t>
            </a:r>
            <a:r>
              <a:rPr lang="it-IT" dirty="0" smtClean="0"/>
              <a:t> </a:t>
            </a:r>
            <a:r>
              <a:rPr lang="it-IT" dirty="0" err="1" smtClean="0"/>
              <a:t>profiles</a:t>
            </a:r>
            <a:r>
              <a:rPr lang="it-IT" dirty="0" smtClean="0"/>
              <a:t> </a:t>
            </a:r>
            <a:r>
              <a:rPr lang="it-IT" dirty="0" err="1" smtClean="0"/>
              <a:t>of</a:t>
            </a:r>
            <a:r>
              <a:rPr lang="it-IT" dirty="0" smtClean="0"/>
              <a:t> modern constitutionalism in Italy </a:t>
            </a:r>
            <a:endParaRPr lang="it-IT" dirty="0"/>
          </a:p>
        </p:txBody>
      </p:sp>
      <p:pic>
        <p:nvPicPr>
          <p:cNvPr id="8" name="Picture 7" descr="https://encrypted-tbn3.gstatic.com/images?q=tbn:ANd9GcTf_NUHzhjb2pn0N933JYLoL7oLGl6qwBPiCDQ2MAgnGmNHRAje"/>
          <p:cNvPicPr>
            <a:picLocks noChangeAspect="1" noChangeArrowheads="1"/>
          </p:cNvPicPr>
          <p:nvPr/>
        </p:nvPicPr>
        <p:blipFill>
          <a:blip r:embed="rId2"/>
          <a:srcRect/>
          <a:stretch>
            <a:fillRect/>
          </a:stretch>
        </p:blipFill>
        <p:spPr bwMode="auto">
          <a:xfrm>
            <a:off x="3143240" y="5500702"/>
            <a:ext cx="2857500" cy="7858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142852"/>
            <a:ext cx="8786874" cy="758952"/>
          </a:xfrm>
        </p:spPr>
        <p:txBody>
          <a:bodyPr>
            <a:normAutofit fontScale="90000"/>
          </a:bodyPr>
          <a:lstStyle/>
          <a:p>
            <a:r>
              <a:rPr lang="en-US" dirty="0" smtClean="0"/>
              <a:t>1. Orderly agreement between the </a:t>
            </a:r>
            <a:r>
              <a:rPr lang="en-US" dirty="0" err="1" smtClean="0"/>
              <a:t>consociationes</a:t>
            </a:r>
            <a:endParaRPr lang="it-IT" dirty="0"/>
          </a:p>
        </p:txBody>
      </p:sp>
      <p:sp>
        <p:nvSpPr>
          <p:cNvPr id="3" name="Segnaposto contenuto 2"/>
          <p:cNvSpPr>
            <a:spLocks noGrp="1"/>
          </p:cNvSpPr>
          <p:nvPr>
            <p:ph sz="quarter" idx="1"/>
          </p:nvPr>
        </p:nvSpPr>
        <p:spPr>
          <a:xfrm>
            <a:off x="301752" y="1527048"/>
            <a:ext cx="8503920" cy="4759472"/>
          </a:xfrm>
        </p:spPr>
        <p:txBody>
          <a:bodyPr>
            <a:normAutofit fontScale="92500" lnSpcReduction="20000"/>
          </a:bodyPr>
          <a:lstStyle/>
          <a:p>
            <a:r>
              <a:rPr lang="en-US" dirty="0" smtClean="0"/>
              <a:t>Particular emphasis was placed on the federal principle as a form of association of small republics, as in Switzerland in 1291 and later, with the </a:t>
            </a:r>
            <a:r>
              <a:rPr lang="en-US" dirty="0" smtClean="0">
                <a:effectLst>
                  <a:outerShdw blurRad="38100" dist="38100" dir="2700000" algn="tl">
                    <a:srgbClr val="000000">
                      <a:alpha val="43137"/>
                    </a:srgbClr>
                  </a:outerShdw>
                </a:effectLst>
              </a:rPr>
              <a:t>Union of Utrecht in 1579</a:t>
            </a:r>
            <a:r>
              <a:rPr lang="en-US" dirty="0" smtClean="0"/>
              <a:t>, which laid the foundations in the Netherlands of the federal order of the United Provinces</a:t>
            </a:r>
          </a:p>
          <a:p>
            <a:r>
              <a:rPr lang="en-US" dirty="0" smtClean="0"/>
              <a:t>Within these experiences matured the </a:t>
            </a:r>
            <a:r>
              <a:rPr lang="en-US" dirty="0" smtClean="0">
                <a:effectLst>
                  <a:outerShdw blurRad="38100" dist="38100" dir="2700000" algn="tl">
                    <a:srgbClr val="000000">
                      <a:alpha val="43137"/>
                    </a:srgbClr>
                  </a:outerShdw>
                </a:effectLst>
              </a:rPr>
              <a:t>theoretical foundation of a federalism</a:t>
            </a:r>
            <a:r>
              <a:rPr lang="en-US" dirty="0" smtClean="0"/>
              <a:t> on a </a:t>
            </a:r>
            <a:r>
              <a:rPr lang="en-US" dirty="0" err="1" smtClean="0"/>
              <a:t>consociative</a:t>
            </a:r>
            <a:r>
              <a:rPr lang="en-US" dirty="0" smtClean="0"/>
              <a:t> basis (</a:t>
            </a:r>
            <a:r>
              <a:rPr lang="en-US" dirty="0" err="1" smtClean="0"/>
              <a:t>Althusius</a:t>
            </a:r>
            <a:r>
              <a:rPr lang="en-US" dirty="0" smtClean="0"/>
              <a:t>). </a:t>
            </a:r>
          </a:p>
          <a:p>
            <a:r>
              <a:rPr lang="en-US" dirty="0" smtClean="0"/>
              <a:t>It aimed at overcoming the opposition between the sovereign and the people, the </a:t>
            </a:r>
            <a:r>
              <a:rPr lang="en-US" dirty="0" smtClean="0">
                <a:effectLst>
                  <a:outerShdw blurRad="38100" dist="38100" dir="2700000" algn="tl">
                    <a:srgbClr val="000000">
                      <a:alpha val="43137"/>
                    </a:srgbClr>
                  </a:outerShdw>
                </a:effectLst>
              </a:rPr>
              <a:t>king and the aristocracy</a:t>
            </a:r>
            <a:r>
              <a:rPr lang="en-US" dirty="0" smtClean="0"/>
              <a:t>, the Reich and the classes, in order to arrive at a political </a:t>
            </a:r>
            <a:r>
              <a:rPr lang="en-US" dirty="0" smtClean="0">
                <a:effectLst>
                  <a:outerShdw blurRad="38100" dist="38100" dir="2700000" algn="tl">
                    <a:srgbClr val="000000">
                      <a:alpha val="43137"/>
                    </a:srgbClr>
                  </a:outerShdw>
                </a:effectLst>
              </a:rPr>
              <a:t>order that was always unitary</a:t>
            </a:r>
            <a:r>
              <a:rPr lang="en-US" dirty="0" smtClean="0"/>
              <a:t>, but based on an orderly agreement between the various consociations in which the social body is organized.</a:t>
            </a:r>
            <a:endParaRPr lang="it-IT"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An important step</a:t>
            </a:r>
            <a:endParaRPr lang="it-IT" dirty="0"/>
          </a:p>
        </p:txBody>
      </p:sp>
      <p:sp>
        <p:nvSpPr>
          <p:cNvPr id="3" name="Segnaposto contenuto 2"/>
          <p:cNvSpPr>
            <a:spLocks noGrp="1"/>
          </p:cNvSpPr>
          <p:nvPr>
            <p:ph sz="quarter" idx="1"/>
          </p:nvPr>
        </p:nvSpPr>
        <p:spPr>
          <a:xfrm>
            <a:off x="428596" y="1571612"/>
            <a:ext cx="8162762" cy="4313122"/>
          </a:xfrm>
        </p:spPr>
        <p:txBody>
          <a:bodyPr>
            <a:noAutofit/>
          </a:bodyPr>
          <a:lstStyle/>
          <a:p>
            <a:r>
              <a:rPr lang="en-US" sz="3000" dirty="0" smtClean="0"/>
              <a:t>The Sicilian constitution of 1812:</a:t>
            </a:r>
          </a:p>
          <a:p>
            <a:pPr lvl="1"/>
            <a:r>
              <a:rPr lang="en-US" sz="3000" dirty="0" smtClean="0">
                <a:solidFill>
                  <a:srgbClr val="002060"/>
                </a:solidFill>
              </a:rPr>
              <a:t>it is one of the greatest events in European history that preceded and prepared for the fall of Napoleon</a:t>
            </a:r>
          </a:p>
          <a:p>
            <a:pPr lvl="1"/>
            <a:r>
              <a:rPr lang="en-US" sz="3000" dirty="0" smtClean="0">
                <a:solidFill>
                  <a:srgbClr val="002060"/>
                </a:solidFill>
              </a:rPr>
              <a:t>is one of the great juridical-institutional and economic-social transformations of the South Italy that created the conditions of the unitary national process, concluded in 1860 with the end of the reign of the Two </a:t>
            </a:r>
            <a:r>
              <a:rPr lang="en-US" sz="3000" dirty="0" err="1" smtClean="0">
                <a:solidFill>
                  <a:srgbClr val="002060"/>
                </a:solidFill>
              </a:rPr>
              <a:t>Sicilies</a:t>
            </a:r>
            <a:endParaRPr lang="it-IT" sz="3000" dirty="0">
              <a:solidFill>
                <a:srgbClr val="00206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English </a:t>
            </a:r>
            <a:r>
              <a:rPr lang="it-IT" dirty="0" err="1" smtClean="0"/>
              <a:t>constitutional</a:t>
            </a:r>
            <a:r>
              <a:rPr lang="it-IT" dirty="0" smtClean="0"/>
              <a:t> </a:t>
            </a:r>
            <a:r>
              <a:rPr lang="it-IT" dirty="0" err="1" smtClean="0"/>
              <a:t>model</a:t>
            </a:r>
            <a:endParaRPr lang="it-IT" dirty="0"/>
          </a:p>
        </p:txBody>
      </p:sp>
      <p:sp>
        <p:nvSpPr>
          <p:cNvPr id="3" name="Segnaposto contenuto 2"/>
          <p:cNvSpPr>
            <a:spLocks noGrp="1"/>
          </p:cNvSpPr>
          <p:nvPr>
            <p:ph sz="quarter" idx="1"/>
          </p:nvPr>
        </p:nvSpPr>
        <p:spPr>
          <a:xfrm>
            <a:off x="301752" y="1571612"/>
            <a:ext cx="8503920" cy="5116662"/>
          </a:xfrm>
        </p:spPr>
        <p:txBody>
          <a:bodyPr>
            <a:normAutofit fontScale="85000" lnSpcReduction="10000"/>
          </a:bodyPr>
          <a:lstStyle/>
          <a:p>
            <a:r>
              <a:rPr lang="en-US" dirty="0" smtClean="0"/>
              <a:t>The clashes between barons and crowns, which exploded with the convening of parliament in 1810, reached their peak with the arrest of five leaders of the aristocratic party. </a:t>
            </a:r>
          </a:p>
          <a:p>
            <a:r>
              <a:rPr lang="en-US" dirty="0" smtClean="0"/>
              <a:t>The decisive factor was the appointment as plenipotentiary of the Sicilian government of </a:t>
            </a:r>
            <a:r>
              <a:rPr lang="en-US" dirty="0" smtClean="0">
                <a:effectLst>
                  <a:outerShdw blurRad="38100" dist="38100" dir="2700000" algn="tl">
                    <a:srgbClr val="000000">
                      <a:alpha val="43137"/>
                    </a:srgbClr>
                  </a:outerShdw>
                </a:effectLst>
              </a:rPr>
              <a:t>Lord </a:t>
            </a:r>
            <a:r>
              <a:rPr lang="en-US" dirty="0" err="1" smtClean="0">
                <a:effectLst>
                  <a:outerShdw blurRad="38100" dist="38100" dir="2700000" algn="tl">
                    <a:srgbClr val="000000">
                      <a:alpha val="43137"/>
                    </a:srgbClr>
                  </a:outerShdw>
                </a:effectLst>
              </a:rPr>
              <a:t>Bentink</a:t>
            </a:r>
            <a:r>
              <a:rPr lang="en-US" dirty="0" smtClean="0"/>
              <a:t>, weighty exponent of the </a:t>
            </a:r>
            <a:r>
              <a:rPr lang="en-US" dirty="0" err="1" smtClean="0">
                <a:effectLst>
                  <a:outerShdw blurRad="38100" dist="38100" dir="2700000" algn="tl">
                    <a:srgbClr val="000000">
                      <a:alpha val="43137"/>
                    </a:srgbClr>
                  </a:outerShdw>
                </a:effectLst>
              </a:rPr>
              <a:t>Wigh</a:t>
            </a:r>
            <a:r>
              <a:rPr lang="en-US" dirty="0" smtClean="0">
                <a:effectLst>
                  <a:outerShdw blurRad="38100" dist="38100" dir="2700000" algn="tl">
                    <a:srgbClr val="000000">
                      <a:alpha val="43137"/>
                    </a:srgbClr>
                  </a:outerShdw>
                </a:effectLst>
              </a:rPr>
              <a:t> Party</a:t>
            </a:r>
            <a:r>
              <a:rPr lang="en-US" dirty="0" smtClean="0"/>
              <a:t>, who after verifying the immobility of the Bourbons, obtained extensive powers from his government. </a:t>
            </a:r>
          </a:p>
          <a:p>
            <a:r>
              <a:rPr lang="en-US" dirty="0" smtClean="0"/>
              <a:t>The King was removed from Palermo, </a:t>
            </a:r>
            <a:r>
              <a:rPr lang="en-US" dirty="0" smtClean="0">
                <a:effectLst>
                  <a:outerShdw blurRad="38100" dist="38100" dir="2700000" algn="tl">
                    <a:srgbClr val="000000">
                      <a:alpha val="43137"/>
                    </a:srgbClr>
                  </a:outerShdw>
                </a:effectLst>
              </a:rPr>
              <a:t>the prince Francesco was appointed vicar general</a:t>
            </a:r>
            <a:r>
              <a:rPr lang="en-US" dirty="0" smtClean="0"/>
              <a:t>, and the </a:t>
            </a:r>
            <a:r>
              <a:rPr lang="en-US" dirty="0" smtClean="0">
                <a:effectLst>
                  <a:outerShdw blurRad="38100" dist="38100" dir="2700000" algn="tl">
                    <a:srgbClr val="000000">
                      <a:alpha val="43137"/>
                    </a:srgbClr>
                  </a:outerShdw>
                </a:effectLst>
              </a:rPr>
              <a:t>Parliament was charged with preparing a constitution</a:t>
            </a:r>
            <a:r>
              <a:rPr lang="en-US" dirty="0" smtClean="0"/>
              <a:t> on the English model. </a:t>
            </a:r>
          </a:p>
          <a:p>
            <a:r>
              <a:rPr lang="en-US" dirty="0" smtClean="0">
                <a:effectLst>
                  <a:outerShdw blurRad="38100" dist="38100" dir="2700000" algn="tl">
                    <a:srgbClr val="000000">
                      <a:alpha val="43137"/>
                    </a:srgbClr>
                  </a:outerShdw>
                </a:effectLst>
              </a:rPr>
              <a:t>Blackstone's work on the English constitution was a guide for the drafting of the Constitution of Palermo </a:t>
            </a:r>
          </a:p>
          <a:p>
            <a:r>
              <a:rPr lang="en-US" dirty="0" smtClean="0"/>
              <a:t>In the end, the text deviated greatly from the English constitution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The heart of the constitution</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85000" lnSpcReduction="20000"/>
          </a:bodyPr>
          <a:lstStyle/>
          <a:p>
            <a:r>
              <a:rPr lang="en-US" sz="3100" dirty="0" smtClean="0"/>
              <a:t>The constitution opens with a </a:t>
            </a:r>
            <a:r>
              <a:rPr lang="en-US" sz="3100" dirty="0" smtClean="0">
                <a:effectLst>
                  <a:outerShdw blurRad="38100" dist="38100" dir="2700000" algn="tl">
                    <a:srgbClr val="000000">
                      <a:alpha val="43137"/>
                    </a:srgbClr>
                  </a:outerShdw>
                </a:effectLst>
              </a:rPr>
              <a:t>preamble of XII heads </a:t>
            </a:r>
            <a:r>
              <a:rPr lang="en-US" sz="3100" dirty="0" smtClean="0"/>
              <a:t>that indicates the </a:t>
            </a:r>
            <a:r>
              <a:rPr lang="en-US" sz="3100" dirty="0" smtClean="0">
                <a:effectLst>
                  <a:outerShdw blurRad="38100" dist="38100" dir="2700000" algn="tl">
                    <a:srgbClr val="000000">
                      <a:alpha val="43137"/>
                    </a:srgbClr>
                  </a:outerShdw>
                </a:effectLst>
              </a:rPr>
              <a:t>guidelines</a:t>
            </a:r>
            <a:r>
              <a:rPr lang="en-US" sz="3100" dirty="0" smtClean="0"/>
              <a:t>, the bases, elaborated directly by the leaders of the baronial party (Balsamo, </a:t>
            </a:r>
            <a:r>
              <a:rPr lang="en-US" sz="3100" dirty="0" err="1" smtClean="0"/>
              <a:t>Castelnuovo</a:t>
            </a:r>
            <a:r>
              <a:rPr lang="en-US" sz="3100" dirty="0" smtClean="0"/>
              <a:t> and Belmonte), accepted by the Bentinck and imposed on the Vicar (with the Royal sanction). </a:t>
            </a:r>
          </a:p>
          <a:p>
            <a:r>
              <a:rPr lang="en-US" sz="3100" dirty="0" smtClean="0"/>
              <a:t>These are articles formulated in a very clear way that guided the </a:t>
            </a:r>
            <a:r>
              <a:rPr lang="en-US" sz="3100" dirty="0" err="1" smtClean="0"/>
              <a:t>Palamento</a:t>
            </a:r>
            <a:r>
              <a:rPr lang="en-US" sz="3100" dirty="0" smtClean="0"/>
              <a:t> in the elaboration of the complete text and that concerned:</a:t>
            </a:r>
          </a:p>
          <a:p>
            <a:pPr lvl="1"/>
            <a:r>
              <a:rPr lang="en-US" sz="2600" dirty="0" smtClean="0">
                <a:solidFill>
                  <a:srgbClr val="C00000"/>
                </a:solidFill>
              </a:rPr>
              <a:t>The Catholic religion as state religion. </a:t>
            </a:r>
          </a:p>
          <a:p>
            <a:pPr lvl="1"/>
            <a:r>
              <a:rPr lang="en-US" sz="2600" dirty="0" smtClean="0">
                <a:solidFill>
                  <a:srgbClr val="C00000"/>
                </a:solidFill>
              </a:rPr>
              <a:t>The attribution of legislative power to Parliament</a:t>
            </a:r>
          </a:p>
          <a:p>
            <a:pPr lvl="1"/>
            <a:r>
              <a:rPr lang="en-US" sz="2600" dirty="0" smtClean="0">
                <a:solidFill>
                  <a:srgbClr val="C00000"/>
                </a:solidFill>
              </a:rPr>
              <a:t>The attribution of executive power to the King </a:t>
            </a:r>
          </a:p>
          <a:p>
            <a:pPr lvl="1"/>
            <a:r>
              <a:rPr lang="en-US" sz="2600" dirty="0" smtClean="0">
                <a:solidFill>
                  <a:srgbClr val="C00000"/>
                </a:solidFill>
              </a:rPr>
              <a:t>The independence of the judiciary from the executive power </a:t>
            </a:r>
          </a:p>
          <a:p>
            <a:pPr lvl="1"/>
            <a:r>
              <a:rPr lang="en-US" sz="2600" dirty="0" smtClean="0">
                <a:solidFill>
                  <a:srgbClr val="C00000"/>
                </a:solidFill>
              </a:rPr>
              <a:t>Assertion of the principle of legality</a:t>
            </a:r>
          </a:p>
          <a:p>
            <a:pPr lvl="1"/>
            <a:r>
              <a:rPr lang="en-US" sz="2600" dirty="0" smtClean="0">
                <a:solidFill>
                  <a:srgbClr val="C00000"/>
                </a:solidFill>
              </a:rPr>
              <a:t>Abolition of fiefdoms and cessation of baronial jurisdiction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Contents</a:t>
            </a:r>
            <a:endParaRPr lang="it-IT" dirty="0"/>
          </a:p>
        </p:txBody>
      </p:sp>
      <p:sp>
        <p:nvSpPr>
          <p:cNvPr id="3" name="Segnaposto contenuto 2"/>
          <p:cNvSpPr>
            <a:spLocks noGrp="1"/>
          </p:cNvSpPr>
          <p:nvPr>
            <p:ph sz="quarter" idx="1"/>
          </p:nvPr>
        </p:nvSpPr>
        <p:spPr>
          <a:xfrm>
            <a:off x="357158" y="1714488"/>
            <a:ext cx="8448514" cy="4786346"/>
          </a:xfrm>
        </p:spPr>
        <p:txBody>
          <a:bodyPr>
            <a:normAutofit fontScale="92500" lnSpcReduction="10000"/>
          </a:bodyPr>
          <a:lstStyle/>
          <a:p>
            <a:r>
              <a:rPr lang="it-IT" dirty="0" smtClean="0"/>
              <a:t>These basic items are developed in the long constitution, drawn, not without conflict, by Parliament. </a:t>
            </a:r>
          </a:p>
          <a:p>
            <a:r>
              <a:rPr lang="it-IT" dirty="0" smtClean="0"/>
              <a:t>On some points the constitution is very detailed:</a:t>
            </a:r>
          </a:p>
          <a:p>
            <a:r>
              <a:rPr lang="it-IT" dirty="0" smtClean="0"/>
              <a:t>We find real laws on the abolition of feudalism, on press freedom - guaranteed in principle but subject to many </a:t>
            </a:r>
            <a:r>
              <a:rPr lang="it-IT" dirty="0" err="1" smtClean="0"/>
              <a:t>limitations</a:t>
            </a:r>
            <a:r>
              <a:rPr lang="it-IT" dirty="0" smtClean="0"/>
              <a:t> - the </a:t>
            </a:r>
            <a:r>
              <a:rPr lang="it-IT" dirty="0" err="1" smtClean="0"/>
              <a:t>trusts</a:t>
            </a:r>
            <a:r>
              <a:rPr lang="it-IT" dirty="0" smtClean="0"/>
              <a:t> (</a:t>
            </a:r>
            <a:r>
              <a:rPr lang="it-IT" dirty="0" err="1" smtClean="0"/>
              <a:t>Fideicommissum</a:t>
            </a:r>
            <a:r>
              <a:rPr lang="it-IT" dirty="0" smtClean="0"/>
              <a:t>)  and judicial order.</a:t>
            </a:r>
          </a:p>
          <a:p>
            <a:r>
              <a:rPr lang="it-IT" dirty="0" smtClean="0"/>
              <a:t>Unlike the Constitution </a:t>
            </a:r>
            <a:r>
              <a:rPr lang="it-IT" dirty="0" err="1" smtClean="0"/>
              <a:t>of</a:t>
            </a:r>
            <a:r>
              <a:rPr lang="it-IT" dirty="0" smtClean="0"/>
              <a:t> </a:t>
            </a:r>
            <a:r>
              <a:rPr lang="it-IT" dirty="0" err="1" smtClean="0"/>
              <a:t>Cadiz</a:t>
            </a:r>
            <a:r>
              <a:rPr lang="it-IT" dirty="0" smtClean="0"/>
              <a:t>, the king's power to put the </a:t>
            </a:r>
            <a:r>
              <a:rPr lang="it-IT" i="1" dirty="0" smtClean="0"/>
              <a:t>placet or </a:t>
            </a:r>
            <a:r>
              <a:rPr lang="it-IT" i="1" dirty="0" err="1" smtClean="0"/>
              <a:t>vetat</a:t>
            </a:r>
            <a:r>
              <a:rPr lang="it-IT" i="1" dirty="0" smtClean="0"/>
              <a:t> </a:t>
            </a:r>
            <a:r>
              <a:rPr lang="it-IT" dirty="0" err="1" smtClean="0"/>
              <a:t>to</a:t>
            </a:r>
            <a:r>
              <a:rPr lang="it-IT" dirty="0" smtClean="0"/>
              <a:t> the law appears unlimited, so as to configure</a:t>
            </a:r>
            <a:r>
              <a:rPr lang="it-IT" i="1" dirty="0" smtClean="0"/>
              <a:t>, </a:t>
            </a:r>
            <a:r>
              <a:rPr lang="it-IT" dirty="0" smtClean="0"/>
              <a:t>in fact, against the provisions of article 2 of the preamble, a share of the monarch to the legislative branch.</a:t>
            </a:r>
            <a:endParaRPr lang="it-IT"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214290"/>
            <a:ext cx="8820152" cy="758952"/>
          </a:xfrm>
        </p:spPr>
        <p:txBody>
          <a:bodyPr>
            <a:normAutofit fontScale="90000"/>
          </a:bodyPr>
          <a:lstStyle/>
          <a:p>
            <a:r>
              <a:rPr lang="it-IT" dirty="0" smtClean="0"/>
              <a:t>The citizen participation in the legislative power</a:t>
            </a:r>
            <a:endParaRPr lang="it-IT" dirty="0"/>
          </a:p>
        </p:txBody>
      </p:sp>
      <p:sp>
        <p:nvSpPr>
          <p:cNvPr id="3" name="Segnaposto contenuto 2"/>
          <p:cNvSpPr>
            <a:spLocks noGrp="1"/>
          </p:cNvSpPr>
          <p:nvPr>
            <p:ph sz="quarter" idx="1"/>
          </p:nvPr>
        </p:nvSpPr>
        <p:spPr>
          <a:xfrm>
            <a:off x="301752" y="1527048"/>
            <a:ext cx="8503920" cy="4973786"/>
          </a:xfrm>
        </p:spPr>
        <p:txBody>
          <a:bodyPr>
            <a:normAutofit/>
          </a:bodyPr>
          <a:lstStyle/>
          <a:p>
            <a:r>
              <a:rPr lang="en-US" dirty="0" smtClean="0"/>
              <a:t>The proposal to make every citizen participate directly or indirectly in the legislative power, was expressly rejected by the monarch, as is clear from Chapter VIII of the title Freedom, rights and duties of citizens:</a:t>
            </a:r>
          </a:p>
          <a:p>
            <a:r>
              <a:rPr lang="en-US" dirty="0" smtClean="0"/>
              <a:t>The Parliament, made up of an Peers' Chamber and a Commons' Chamber, held "the power to make laws, and to dispense, interpret, modify and repeal them". </a:t>
            </a:r>
          </a:p>
          <a:p>
            <a:r>
              <a:rPr lang="en-US" dirty="0" smtClean="0"/>
              <a:t>The King could convene and dissolve the Parliament at will, subject to the obligation to convene it at least once a year.</a:t>
            </a:r>
            <a:endParaRPr lang="it-IT"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House of Peers and Communities</a:t>
            </a:r>
            <a:endParaRPr lang="it-IT" dirty="0"/>
          </a:p>
        </p:txBody>
      </p:sp>
      <p:sp>
        <p:nvSpPr>
          <p:cNvPr id="3" name="Segnaposto contenuto 2"/>
          <p:cNvSpPr>
            <a:spLocks noGrp="1"/>
          </p:cNvSpPr>
          <p:nvPr>
            <p:ph sz="quarter" idx="1"/>
          </p:nvPr>
        </p:nvSpPr>
        <p:spPr>
          <a:xfrm>
            <a:off x="301752" y="1527048"/>
            <a:ext cx="8503920" cy="4973786"/>
          </a:xfrm>
        </p:spPr>
        <p:txBody>
          <a:bodyPr>
            <a:normAutofit fontScale="92500" lnSpcReduction="20000"/>
          </a:bodyPr>
          <a:lstStyle/>
          <a:p>
            <a:r>
              <a:rPr lang="en-US" dirty="0" smtClean="0"/>
              <a:t>The </a:t>
            </a:r>
            <a:r>
              <a:rPr lang="en-US" dirty="0" smtClean="0">
                <a:effectLst>
                  <a:outerShdw blurRad="38100" dist="38100" dir="2700000" algn="tl">
                    <a:srgbClr val="000000">
                      <a:alpha val="43137"/>
                    </a:srgbClr>
                  </a:outerShdw>
                </a:effectLst>
              </a:rPr>
              <a:t>Chamber of Peers </a:t>
            </a:r>
            <a:r>
              <a:rPr lang="en-US" dirty="0" smtClean="0"/>
              <a:t>was made up of barons and clergymen who currently "have a right to sit and vote in Parliament".</a:t>
            </a:r>
          </a:p>
          <a:p>
            <a:r>
              <a:rPr lang="en-US" dirty="0" smtClean="0"/>
              <a:t>The Peers would have been entitled to one vote each, regardless of the plurality of titles and lands they owned</a:t>
            </a:r>
          </a:p>
          <a:p>
            <a:r>
              <a:rPr lang="en-US" dirty="0" smtClean="0"/>
              <a:t>The </a:t>
            </a:r>
            <a:r>
              <a:rPr lang="en-US" dirty="0" smtClean="0">
                <a:effectLst>
                  <a:outerShdw blurRad="38100" dist="38100" dir="2700000" algn="tl">
                    <a:srgbClr val="000000">
                      <a:alpha val="43137"/>
                    </a:srgbClr>
                  </a:outerShdw>
                </a:effectLst>
              </a:rPr>
              <a:t>House of Commons </a:t>
            </a:r>
            <a:r>
              <a:rPr lang="en-US" dirty="0" smtClean="0"/>
              <a:t>was made up of representatives elected mainly from the 23 districts into which the island was divided (two representatives from each district). </a:t>
            </a:r>
          </a:p>
          <a:p>
            <a:r>
              <a:rPr lang="en-US" dirty="0" smtClean="0"/>
              <a:t>However, any city or land with </a:t>
            </a:r>
            <a:r>
              <a:rPr lang="en-US" dirty="0" smtClean="0">
                <a:effectLst>
                  <a:outerShdw blurRad="38100" dist="38100" dir="2700000" algn="tl">
                    <a:srgbClr val="000000">
                      <a:alpha val="43137"/>
                    </a:srgbClr>
                  </a:outerShdw>
                </a:effectLst>
              </a:rPr>
              <a:t>more than 6000 inhabitants </a:t>
            </a:r>
            <a:r>
              <a:rPr lang="en-US" dirty="0" smtClean="0"/>
              <a:t>would have appointed its own representative.</a:t>
            </a:r>
          </a:p>
          <a:p>
            <a:r>
              <a:rPr lang="en-US" dirty="0" smtClean="0"/>
              <a:t>The representatives would be elected by citizens with a net annuity of at least 18 ounces for each year.</a:t>
            </a:r>
          </a:p>
          <a:p>
            <a:r>
              <a:rPr lang="en-US" dirty="0" smtClean="0"/>
              <a:t>Members of Parliament enjoyed immunity in respect of activities carried out in the performance of their duties</a:t>
            </a:r>
            <a:endParaRPr lang="it-IT"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From feudal ownership </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92500"/>
          </a:bodyPr>
          <a:lstStyle/>
          <a:p>
            <a:r>
              <a:rPr lang="en-US" dirty="0" smtClean="0"/>
              <a:t>The rights expressly guaranteed included </a:t>
            </a:r>
            <a:r>
              <a:rPr lang="en-US" dirty="0" smtClean="0">
                <a:effectLst>
                  <a:outerShdw blurRad="38100" dist="38100" dir="2700000" algn="tl">
                    <a:srgbClr val="000000">
                      <a:alpha val="43137"/>
                    </a:srgbClr>
                  </a:outerShdw>
                </a:effectLst>
              </a:rPr>
              <a:t>habeas corpus</a:t>
            </a:r>
            <a:r>
              <a:rPr lang="en-US" dirty="0" smtClean="0"/>
              <a:t>, the principle of legality in criminal matters and protection against abuse of judicial power and executive power.</a:t>
            </a:r>
          </a:p>
          <a:p>
            <a:r>
              <a:rPr lang="en-US" dirty="0" smtClean="0"/>
              <a:t>The most significant aspect of this constitution is the transition from feudalism to the property regime. </a:t>
            </a:r>
          </a:p>
          <a:p>
            <a:r>
              <a:rPr lang="en-US" dirty="0" smtClean="0">
                <a:effectLst>
                  <a:outerShdw blurRad="38100" dist="38100" dir="2700000" algn="tl">
                    <a:srgbClr val="000000">
                      <a:alpha val="43137"/>
                    </a:srgbClr>
                  </a:outerShdw>
                </a:effectLst>
              </a:rPr>
              <a:t>Feudality was abolished</a:t>
            </a:r>
            <a:r>
              <a:rPr lang="en-US" dirty="0" smtClean="0"/>
              <a:t>, but all feudal possessions were transformed sic et </a:t>
            </a:r>
            <a:r>
              <a:rPr lang="en-US" dirty="0" err="1" smtClean="0"/>
              <a:t>simpliciter</a:t>
            </a:r>
            <a:r>
              <a:rPr lang="en-US" dirty="0" smtClean="0"/>
              <a:t> into </a:t>
            </a:r>
            <a:r>
              <a:rPr lang="en-US" dirty="0" err="1" smtClean="0">
                <a:effectLst>
                  <a:outerShdw blurRad="38100" dist="38100" dir="2700000" algn="tl">
                    <a:srgbClr val="000000">
                      <a:alpha val="43137"/>
                    </a:srgbClr>
                  </a:outerShdw>
                </a:effectLst>
              </a:rPr>
              <a:t>allodial</a:t>
            </a:r>
            <a:r>
              <a:rPr lang="en-US" dirty="0" smtClean="0">
                <a:effectLst>
                  <a:outerShdw blurRad="38100" dist="38100" dir="2700000" algn="tl">
                    <a:srgbClr val="000000">
                      <a:alpha val="43137"/>
                    </a:srgbClr>
                  </a:outerShdw>
                </a:effectLst>
              </a:rPr>
              <a:t> properties</a:t>
            </a:r>
            <a:r>
              <a:rPr lang="en-US" dirty="0" smtClean="0"/>
              <a:t>.</a:t>
            </a:r>
          </a:p>
          <a:p>
            <a:r>
              <a:rPr lang="en-US" dirty="0" smtClean="0"/>
              <a:t>It was an important </a:t>
            </a:r>
            <a:r>
              <a:rPr lang="en-US" dirty="0" smtClean="0">
                <a:effectLst>
                  <a:outerShdw blurRad="38100" dist="38100" dir="2700000" algn="tl">
                    <a:srgbClr val="000000">
                      <a:alpha val="43137"/>
                    </a:srgbClr>
                  </a:outerShdw>
                </a:effectLst>
              </a:rPr>
              <a:t>victory for the Sicilian aristocratic party</a:t>
            </a:r>
            <a:r>
              <a:rPr lang="en-US" dirty="0" smtClean="0"/>
              <a:t>, which finally translated into (constitutional) law an aspiration that had always been opposed by the Bourbons.</a:t>
            </a:r>
            <a:endParaRPr lang="it-IT"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Rights</a:t>
            </a:r>
            <a:r>
              <a:rPr lang="it-IT" dirty="0" smtClean="0"/>
              <a:t> </a:t>
            </a:r>
            <a:r>
              <a:rPr lang="it-IT" dirty="0" err="1" smtClean="0"/>
              <a:t>of</a:t>
            </a:r>
            <a:r>
              <a:rPr lang="it-IT" dirty="0" smtClean="0"/>
              <a:t> </a:t>
            </a:r>
            <a:r>
              <a:rPr lang="it-IT" dirty="0" err="1" smtClean="0"/>
              <a:t>commons</a:t>
            </a:r>
            <a:r>
              <a:rPr lang="it-IT" dirty="0" smtClean="0"/>
              <a:t> </a:t>
            </a:r>
            <a:endParaRPr lang="it-IT" dirty="0"/>
          </a:p>
        </p:txBody>
      </p:sp>
      <p:sp>
        <p:nvSpPr>
          <p:cNvPr id="3" name="Segnaposto contenuto 2"/>
          <p:cNvSpPr>
            <a:spLocks noGrp="1"/>
          </p:cNvSpPr>
          <p:nvPr>
            <p:ph sz="quarter" idx="1"/>
          </p:nvPr>
        </p:nvSpPr>
        <p:spPr>
          <a:xfrm>
            <a:off x="354360" y="1714488"/>
            <a:ext cx="8503920" cy="4857784"/>
          </a:xfrm>
        </p:spPr>
        <p:txBody>
          <a:bodyPr>
            <a:normAutofit fontScale="85000" lnSpcReduction="20000"/>
          </a:bodyPr>
          <a:lstStyle/>
          <a:p>
            <a:r>
              <a:rPr lang="en-US" dirty="0" smtClean="0"/>
              <a:t>With feudalism all ancient </a:t>
            </a:r>
            <a:r>
              <a:rPr lang="en-US" i="1" dirty="0" smtClean="0">
                <a:solidFill>
                  <a:srgbClr val="C00000"/>
                </a:solidFill>
                <a:effectLst>
                  <a:outerShdw blurRad="38100" dist="38100" dir="2700000" algn="tl">
                    <a:srgbClr val="000000">
                      <a:alpha val="43137"/>
                    </a:srgbClr>
                  </a:outerShdw>
                </a:effectLst>
              </a:rPr>
              <a:t>Rights of commons</a:t>
            </a:r>
            <a:r>
              <a:rPr lang="en-US" dirty="0" smtClean="0">
                <a:solidFill>
                  <a:srgbClr val="C000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were abolished </a:t>
            </a:r>
            <a:r>
              <a:rPr lang="en-US" dirty="0" smtClean="0"/>
              <a:t>(to the advantage of the feudal lords) </a:t>
            </a:r>
          </a:p>
          <a:p>
            <a:r>
              <a:rPr lang="en-US" dirty="0" smtClean="0"/>
              <a:t>The general rule was abolition without compensation, unless civic custom was </a:t>
            </a:r>
            <a:r>
              <a:rPr lang="en-US" dirty="0" err="1" smtClean="0"/>
              <a:t>recognised</a:t>
            </a:r>
            <a:r>
              <a:rPr lang="en-US" dirty="0" smtClean="0"/>
              <a:t> in a written deed of property or in a contract or judgment.</a:t>
            </a:r>
          </a:p>
          <a:p>
            <a:r>
              <a:rPr lang="en-US" dirty="0" smtClean="0"/>
              <a:t>This means that, in order to be liquidated, the uses would necessarily have </a:t>
            </a:r>
            <a:r>
              <a:rPr lang="en-US" dirty="0" smtClean="0">
                <a:effectLst>
                  <a:outerShdw blurRad="38100" dist="38100" dir="2700000" algn="tl">
                    <a:srgbClr val="000000">
                      <a:alpha val="43137"/>
                    </a:srgbClr>
                  </a:outerShdw>
                </a:effectLst>
              </a:rPr>
              <a:t>had to be in writing</a:t>
            </a:r>
            <a:r>
              <a:rPr lang="en-US" dirty="0" smtClean="0"/>
              <a:t>. </a:t>
            </a:r>
          </a:p>
          <a:p>
            <a:r>
              <a:rPr lang="en-US" dirty="0" smtClean="0"/>
              <a:t>It was a very heavy condition for the municipalities, since the rights of commons were based mostly on ancient customs</a:t>
            </a:r>
          </a:p>
          <a:p>
            <a:r>
              <a:rPr lang="en-US" dirty="0" smtClean="0"/>
              <a:t>It was a disposition to the full advantage of the barons, divergent from the discipline arranged in the kingdom of Naples with the subversive laws of Feudality</a:t>
            </a:r>
          </a:p>
          <a:p>
            <a:r>
              <a:rPr lang="en-US" dirty="0" smtClean="0"/>
              <a:t>These laws gave municipalities the right to bring actions against barons for the recognition of civic customs regardless of the existence of written acts declaring their existence.</a:t>
            </a:r>
          </a:p>
          <a:p>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Exclusive advantage of the former barons</a:t>
            </a:r>
            <a:endParaRPr lang="it-IT" dirty="0"/>
          </a:p>
        </p:txBody>
      </p:sp>
      <p:sp>
        <p:nvSpPr>
          <p:cNvPr id="3" name="Segnaposto contenuto 2"/>
          <p:cNvSpPr>
            <a:spLocks noGrp="1"/>
          </p:cNvSpPr>
          <p:nvPr>
            <p:ph sz="quarter" idx="1"/>
          </p:nvPr>
        </p:nvSpPr>
        <p:spPr/>
        <p:txBody>
          <a:bodyPr>
            <a:normAutofit lnSpcReduction="10000"/>
          </a:bodyPr>
          <a:lstStyle/>
          <a:p>
            <a:r>
              <a:rPr lang="en-US" dirty="0" smtClean="0"/>
              <a:t>Also interesting is the constitutional norm that established the inalienability of ecclesiastical goods</a:t>
            </a:r>
          </a:p>
          <a:p>
            <a:r>
              <a:rPr lang="en-US" dirty="0" smtClean="0"/>
              <a:t>This rule suggests an agreement </a:t>
            </a:r>
            <a:r>
              <a:rPr lang="en-US" dirty="0" smtClean="0">
                <a:effectLst>
                  <a:outerShdw blurRad="38100" dist="38100" dir="2700000" algn="tl">
                    <a:srgbClr val="000000">
                      <a:alpha val="43137"/>
                    </a:srgbClr>
                  </a:outerShdw>
                </a:effectLst>
              </a:rPr>
              <a:t>between the landed aristocracy and the Church </a:t>
            </a:r>
            <a:r>
              <a:rPr lang="en-US" dirty="0" smtClean="0"/>
              <a:t>to the detriment of the bourgeoisie</a:t>
            </a:r>
          </a:p>
          <a:p>
            <a:r>
              <a:rPr lang="en-US" dirty="0" smtClean="0"/>
              <a:t>Overall, the transition from feudalism was carried out for the exclusive benefit of the former feudal lords, and thus to the detriment of the peasant populations, </a:t>
            </a:r>
            <a:r>
              <a:rPr lang="en-US" dirty="0" smtClean="0">
                <a:effectLst>
                  <a:outerShdw blurRad="38100" dist="38100" dir="2700000" algn="tl">
                    <a:srgbClr val="000000">
                      <a:alpha val="43137"/>
                    </a:srgbClr>
                  </a:outerShdw>
                </a:effectLst>
              </a:rPr>
              <a:t>stripped of their rights over the former feudal lands</a:t>
            </a:r>
            <a:r>
              <a:rPr lang="en-US" dirty="0" smtClean="0"/>
              <a:t>, as well as the local bourgeoisie, deprived of the land market of ecclesiastical goods.</a:t>
            </a:r>
            <a:endParaRPr lang="it-IT"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opposite pattern</a:t>
            </a:r>
            <a:endParaRPr lang="it-IT" dirty="0"/>
          </a:p>
        </p:txBody>
      </p:sp>
      <p:sp>
        <p:nvSpPr>
          <p:cNvPr id="3" name="Segnaposto contenuto 2"/>
          <p:cNvSpPr>
            <a:spLocks noGrp="1"/>
          </p:cNvSpPr>
          <p:nvPr>
            <p:ph sz="quarter" idx="1"/>
          </p:nvPr>
        </p:nvSpPr>
        <p:spPr>
          <a:xfrm>
            <a:off x="301752" y="1812800"/>
            <a:ext cx="8503920" cy="4902348"/>
          </a:xfrm>
        </p:spPr>
        <p:txBody>
          <a:bodyPr>
            <a:normAutofit/>
          </a:bodyPr>
          <a:lstStyle/>
          <a:p>
            <a:r>
              <a:rPr lang="it-IT" dirty="0" smtClean="0"/>
              <a:t>The constitution, despite its many limitations left to Sicily and the Italian constitutionalism a model in opposition to that, destined to prevail for a long time, the administrative monarchy. </a:t>
            </a:r>
          </a:p>
          <a:p>
            <a:r>
              <a:rPr lang="it-IT" dirty="0" smtClean="0"/>
              <a:t>Many there were divisions during its development to Parliament but its abolition in 1815 by the </a:t>
            </a:r>
            <a:r>
              <a:rPr lang="it-IT" dirty="0" err="1" smtClean="0"/>
              <a:t>Ministry</a:t>
            </a:r>
            <a:r>
              <a:rPr lang="it-IT" dirty="0" smtClean="0"/>
              <a:t> Luigi Medici and Donato </a:t>
            </a:r>
            <a:r>
              <a:rPr lang="it-IT" dirty="0" err="1" smtClean="0"/>
              <a:t>Tommasi</a:t>
            </a:r>
            <a:r>
              <a:rPr lang="it-IT" dirty="0" smtClean="0"/>
              <a:t> </a:t>
            </a:r>
            <a:r>
              <a:rPr lang="it-IT" dirty="0" err="1" smtClean="0"/>
              <a:t>was</a:t>
            </a:r>
            <a:r>
              <a:rPr lang="it-IT" dirty="0" smtClean="0"/>
              <a:t> able to restore the unity of the Sicilian. </a:t>
            </a:r>
          </a:p>
          <a:p>
            <a:r>
              <a:rPr lang="it-IT" dirty="0" err="1" smtClean="0"/>
              <a:t>This</a:t>
            </a:r>
            <a:r>
              <a:rPr lang="it-IT" dirty="0" smtClean="0"/>
              <a:t> </a:t>
            </a:r>
            <a:r>
              <a:rPr lang="it-IT" dirty="0" err="1" smtClean="0"/>
              <a:t>unity</a:t>
            </a:r>
            <a:r>
              <a:rPr lang="it-IT" dirty="0" smtClean="0"/>
              <a:t> </a:t>
            </a:r>
            <a:r>
              <a:rPr lang="it-IT" dirty="0" err="1" smtClean="0"/>
              <a:t>was</a:t>
            </a:r>
            <a:r>
              <a:rPr lang="it-IT" dirty="0" smtClean="0"/>
              <a:t> </a:t>
            </a:r>
            <a:r>
              <a:rPr lang="it-IT" dirty="0" err="1" smtClean="0"/>
              <a:t>against</a:t>
            </a:r>
            <a:r>
              <a:rPr lang="it-IT" dirty="0" smtClean="0"/>
              <a:t> Ferdinand I, King of the Two </a:t>
            </a:r>
            <a:r>
              <a:rPr lang="it-IT" dirty="0" err="1" smtClean="0"/>
              <a:t>Sicilie</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2. Genesis of the "principle of representation"</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The second aspect concerns the genesis of the "principle of representation" </a:t>
            </a:r>
          </a:p>
          <a:p>
            <a:r>
              <a:rPr lang="it-IT" dirty="0" smtClean="0"/>
              <a:t>In this regard we should mention the </a:t>
            </a:r>
            <a:r>
              <a:rPr lang="it-IT" i="1" dirty="0" err="1" smtClean="0"/>
              <a:t>leges</a:t>
            </a:r>
            <a:r>
              <a:rPr lang="it-IT" i="1" dirty="0" smtClean="0"/>
              <a:t> </a:t>
            </a:r>
            <a:r>
              <a:rPr lang="it-IT" i="1" dirty="0" err="1" smtClean="0"/>
              <a:t>fundamentales</a:t>
            </a:r>
            <a:r>
              <a:rPr lang="it-IT" i="1" dirty="0" smtClean="0"/>
              <a:t> </a:t>
            </a:r>
            <a:r>
              <a:rPr lang="it-IT" dirty="0" smtClean="0"/>
              <a:t>that in Germany, in the sixteenth century, </a:t>
            </a:r>
            <a:r>
              <a:rPr lang="it-IT" dirty="0" err="1" smtClean="0"/>
              <a:t>regulated</a:t>
            </a:r>
            <a:r>
              <a:rPr lang="it-IT" dirty="0" smtClean="0"/>
              <a:t> relations between the territorial lords and </a:t>
            </a:r>
            <a:r>
              <a:rPr lang="it-IT" dirty="0" err="1" smtClean="0"/>
              <a:t>classes</a:t>
            </a:r>
            <a:r>
              <a:rPr lang="it-IT" dirty="0" smtClean="0"/>
              <a:t> (</a:t>
            </a:r>
            <a:r>
              <a:rPr lang="it-IT" i="1" dirty="0" err="1" smtClean="0"/>
              <a:t>Stände</a:t>
            </a:r>
            <a:r>
              <a:rPr lang="it-IT" i="1" dirty="0" smtClean="0"/>
              <a:t>)</a:t>
            </a:r>
          </a:p>
          <a:p>
            <a:r>
              <a:rPr lang="it-IT" dirty="0" smtClean="0"/>
              <a:t>In fact, they did not limit themselves to guarantee these rights and privileges</a:t>
            </a:r>
            <a:r>
              <a:rPr lang="it-IT" i="1" dirty="0" smtClean="0"/>
              <a:t>,</a:t>
            </a:r>
            <a:r>
              <a:rPr lang="it-IT" dirty="0" smtClean="0"/>
              <a:t> but </a:t>
            </a:r>
          </a:p>
          <a:p>
            <a:pPr lvl="1"/>
            <a:r>
              <a:rPr lang="en-US" sz="2600" dirty="0" smtClean="0">
                <a:solidFill>
                  <a:srgbClr val="C00000"/>
                </a:solidFill>
              </a:rPr>
              <a:t>configured the bond with the prince on a basis of a pact </a:t>
            </a:r>
            <a:r>
              <a:rPr lang="it-IT" sz="2600" dirty="0" smtClean="0">
                <a:solidFill>
                  <a:srgbClr val="C00000"/>
                </a:solidFill>
              </a:rPr>
              <a:t>(</a:t>
            </a:r>
            <a:r>
              <a:rPr lang="it-IT" sz="2600" dirty="0" err="1" smtClean="0">
                <a:solidFill>
                  <a:srgbClr val="C00000"/>
                </a:solidFill>
              </a:rPr>
              <a:t>Eg</a:t>
            </a:r>
            <a:r>
              <a:rPr lang="it-IT" sz="2600" dirty="0" smtClean="0">
                <a:solidFill>
                  <a:srgbClr val="C00000"/>
                </a:solidFill>
              </a:rPr>
              <a:t>., The </a:t>
            </a:r>
            <a:r>
              <a:rPr lang="it-IT" sz="2600" i="1" dirty="0" err="1" smtClean="0">
                <a:solidFill>
                  <a:srgbClr val="C00000"/>
                </a:solidFill>
              </a:rPr>
              <a:t>Tübinger</a:t>
            </a:r>
            <a:r>
              <a:rPr lang="it-IT" sz="2600" i="1" dirty="0" smtClean="0">
                <a:solidFill>
                  <a:srgbClr val="C00000"/>
                </a:solidFill>
              </a:rPr>
              <a:t> </a:t>
            </a:r>
            <a:r>
              <a:rPr lang="it-IT" sz="2600" i="1" dirty="0" err="1" smtClean="0">
                <a:solidFill>
                  <a:srgbClr val="C00000"/>
                </a:solidFill>
              </a:rPr>
              <a:t>Vertrag</a:t>
            </a:r>
            <a:r>
              <a:rPr lang="it-IT" sz="2600" i="1" dirty="0" smtClean="0">
                <a:solidFill>
                  <a:srgbClr val="C00000"/>
                </a:solidFill>
              </a:rPr>
              <a:t> 1514) </a:t>
            </a:r>
            <a:r>
              <a:rPr lang="it-IT" sz="2600" dirty="0" smtClean="0">
                <a:solidFill>
                  <a:srgbClr val="C00000"/>
                </a:solidFill>
              </a:rPr>
              <a:t>is</a:t>
            </a:r>
            <a:r>
              <a:rPr lang="it-IT" sz="2600" i="1" dirty="0" smtClean="0">
                <a:solidFill>
                  <a:srgbClr val="C00000"/>
                </a:solidFill>
              </a:rPr>
              <a:t> </a:t>
            </a:r>
          </a:p>
          <a:p>
            <a:pPr lvl="1"/>
            <a:r>
              <a:rPr lang="it-IT" sz="2600" dirty="0" smtClean="0">
                <a:solidFill>
                  <a:srgbClr val="C00000"/>
                </a:solidFill>
              </a:rPr>
              <a:t>introduced embryonic forms of representation and participation in collective decisions</a:t>
            </a:r>
            <a:endParaRPr lang="it-IT" sz="2600" dirty="0">
              <a:solidFill>
                <a:srgbClr val="C00000"/>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smtClean="0"/>
              <a:t>from the Restoration </a:t>
            </a:r>
          </a:p>
          <a:p>
            <a:r>
              <a:rPr lang="it-IT" smtClean="0"/>
              <a:t>to </a:t>
            </a:r>
            <a:r>
              <a:rPr lang="it-IT" dirty="0" smtClean="0"/>
              <a:t>1848 </a:t>
            </a:r>
            <a:endParaRPr lang="it-IT" dirty="0"/>
          </a:p>
        </p:txBody>
      </p:sp>
      <p:sp>
        <p:nvSpPr>
          <p:cNvPr id="4" name="Titolo 3"/>
          <p:cNvSpPr>
            <a:spLocks noGrp="1"/>
          </p:cNvSpPr>
          <p:nvPr>
            <p:ph type="title"/>
          </p:nvPr>
        </p:nvSpPr>
        <p:spPr/>
        <p:txBody>
          <a:bodyPr/>
          <a:lstStyle/>
          <a:p>
            <a:r>
              <a:rPr lang="it-IT" dirty="0" smtClean="0"/>
              <a:t>The Liberal Constitutionalism</a:t>
            </a:r>
            <a:endParaRPr lang="it-IT"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After the Revolution</a:t>
            </a:r>
            <a:endParaRPr lang="it-IT" dirty="0"/>
          </a:p>
        </p:txBody>
      </p:sp>
      <p:sp>
        <p:nvSpPr>
          <p:cNvPr id="5" name="Segnaposto contenuto 4"/>
          <p:cNvSpPr>
            <a:spLocks noGrp="1"/>
          </p:cNvSpPr>
          <p:nvPr>
            <p:ph sz="quarter" idx="1"/>
          </p:nvPr>
        </p:nvSpPr>
        <p:spPr>
          <a:xfrm>
            <a:off x="301752" y="1527048"/>
            <a:ext cx="8503920" cy="4759472"/>
          </a:xfrm>
        </p:spPr>
        <p:txBody>
          <a:bodyPr>
            <a:normAutofit/>
          </a:bodyPr>
          <a:lstStyle/>
          <a:p>
            <a:r>
              <a:rPr lang="en-US" dirty="0" smtClean="0"/>
              <a:t>The adherence to the French constitutional model by the Italian states under Napoleonic rule was not only due to the commonality of aspirations and ideals nor to the opportunity to adapt to the will of the government in Paris.</a:t>
            </a:r>
          </a:p>
          <a:p>
            <a:r>
              <a:rPr lang="en-US" dirty="0" smtClean="0"/>
              <a:t>It was conditioned by the need - felt as fundamental by the Italian bourgeoisie - to reject those alternative models of power management that, not being based on wealth and centralization, would end up weakening the political strength of the bourgeoisie itself.</a:t>
            </a:r>
            <a:endParaRPr lang="it-IT"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French decade</a:t>
            </a:r>
            <a:endParaRPr lang="it-IT" dirty="0"/>
          </a:p>
        </p:txBody>
      </p:sp>
      <p:sp>
        <p:nvSpPr>
          <p:cNvPr id="3" name="Segnaposto contenuto 2"/>
          <p:cNvSpPr>
            <a:spLocks noGrp="1"/>
          </p:cNvSpPr>
          <p:nvPr>
            <p:ph sz="quarter" idx="1"/>
          </p:nvPr>
        </p:nvSpPr>
        <p:spPr>
          <a:xfrm>
            <a:off x="301752" y="1527048"/>
            <a:ext cx="8503920" cy="4973786"/>
          </a:xfrm>
        </p:spPr>
        <p:txBody>
          <a:bodyPr>
            <a:normAutofit fontScale="92500" lnSpcReduction="20000"/>
          </a:bodyPr>
          <a:lstStyle/>
          <a:p>
            <a:r>
              <a:rPr lang="en-US" dirty="0" smtClean="0"/>
              <a:t>For these reasons the constitutional dawn of Italy had as a model the French constitution of the year III</a:t>
            </a:r>
          </a:p>
          <a:p>
            <a:r>
              <a:rPr lang="en-US" dirty="0" smtClean="0"/>
              <a:t>Weakness within individual states did not allow the bourgeoisie to defend the constitutions against a people who did not understand the reasons for change well.</a:t>
            </a:r>
          </a:p>
          <a:p>
            <a:r>
              <a:rPr lang="en-US" dirty="0" smtClean="0"/>
              <a:t>When the Napoleonic armies regained control of Italy after the coup d'état of the 18th </a:t>
            </a:r>
            <a:r>
              <a:rPr lang="en-US" dirty="0" err="1" smtClean="0"/>
              <a:t>Brumaio</a:t>
            </a:r>
            <a:r>
              <a:rPr lang="en-US" dirty="0" smtClean="0"/>
              <a:t>, the political circumstances had changed so that constitutional experiences such as those of the Jacobin three-year period did not recur in the decade (1806-1815).</a:t>
            </a:r>
          </a:p>
          <a:p>
            <a:r>
              <a:rPr lang="en-US" dirty="0" smtClean="0"/>
              <a:t>The salient datum of the experience lived in Italy between 1800 and 1815 was the emergence of that centralized and </a:t>
            </a:r>
            <a:r>
              <a:rPr lang="en-US" dirty="0" err="1" smtClean="0"/>
              <a:t>statualistic</a:t>
            </a:r>
            <a:r>
              <a:rPr lang="en-US" dirty="0" smtClean="0"/>
              <a:t> vision of public affairs, destined to characterize the entire process of the Risorgimento.</a:t>
            </a:r>
            <a:endParaRPr lang="it-IT"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Restoration</a:t>
            </a:r>
            <a:endParaRPr lang="it-IT" dirty="0"/>
          </a:p>
        </p:txBody>
      </p:sp>
      <p:sp>
        <p:nvSpPr>
          <p:cNvPr id="3" name="Segnaposto contenuto 2"/>
          <p:cNvSpPr>
            <a:spLocks noGrp="1"/>
          </p:cNvSpPr>
          <p:nvPr>
            <p:ph sz="quarter" idx="1"/>
          </p:nvPr>
        </p:nvSpPr>
        <p:spPr>
          <a:xfrm>
            <a:off x="301752" y="1643050"/>
            <a:ext cx="4698876" cy="4786346"/>
          </a:xfrm>
        </p:spPr>
        <p:txBody>
          <a:bodyPr>
            <a:normAutofit fontScale="85000" lnSpcReduction="10000"/>
          </a:bodyPr>
          <a:lstStyle/>
          <a:p>
            <a:r>
              <a:rPr lang="it-IT" dirty="0" smtClean="0"/>
              <a:t>When the Napoleonic system collapsed, the bourgeois hegemony over society does not </a:t>
            </a:r>
            <a:r>
              <a:rPr lang="it-IT" dirty="0" err="1" smtClean="0"/>
              <a:t>could</a:t>
            </a:r>
            <a:r>
              <a:rPr lang="it-IT" dirty="0" smtClean="0"/>
              <a:t> longer be less</a:t>
            </a:r>
          </a:p>
          <a:p>
            <a:r>
              <a:rPr lang="it-IT" dirty="0" smtClean="0"/>
              <a:t>The bourgeoisie was too strong awareness of the role it had played in the </a:t>
            </a:r>
            <a:r>
              <a:rPr lang="it-IT" dirty="0" err="1" smtClean="0"/>
              <a:t>civil</a:t>
            </a:r>
            <a:r>
              <a:rPr lang="it-IT" dirty="0" smtClean="0"/>
              <a:t> </a:t>
            </a:r>
            <a:r>
              <a:rPr lang="it-IT" dirty="0" smtClean="0"/>
              <a:t>and </a:t>
            </a:r>
            <a:r>
              <a:rPr lang="it-IT" dirty="0" smtClean="0"/>
              <a:t>in public life, in the name of economic primacy and intellectual capacity</a:t>
            </a:r>
          </a:p>
          <a:p>
            <a:r>
              <a:rPr lang="it-IT" dirty="0" smtClean="0"/>
              <a:t>The Italian sovereigns restored after the Congress of Vienna could not challenge the hegemony of the bourgeoisie</a:t>
            </a:r>
          </a:p>
          <a:p>
            <a:endParaRPr lang="it-IT" dirty="0"/>
          </a:p>
        </p:txBody>
      </p:sp>
      <p:pic>
        <p:nvPicPr>
          <p:cNvPr id="75778" name="Picture 2" descr="Risultati immagini per italia 1815"/>
          <p:cNvPicPr>
            <a:picLocks noChangeAspect="1" noChangeArrowheads="1"/>
          </p:cNvPicPr>
          <p:nvPr/>
        </p:nvPicPr>
        <p:blipFill>
          <a:blip r:embed="rId2"/>
          <a:srcRect/>
          <a:stretch>
            <a:fillRect/>
          </a:stretch>
        </p:blipFill>
        <p:spPr bwMode="auto">
          <a:xfrm>
            <a:off x="5214942" y="1928802"/>
            <a:ext cx="3714774" cy="3714776"/>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administrative monarchy</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85000" lnSpcReduction="10000"/>
          </a:bodyPr>
          <a:lstStyle/>
          <a:p>
            <a:r>
              <a:rPr lang="it-IT" dirty="0" smtClean="0"/>
              <a:t>The abolition of statutes of Napoleon brought about the birth of the idea of ​​</a:t>
            </a:r>
            <a:r>
              <a:rPr lang="it-IT" dirty="0" smtClean="0">
                <a:effectLst>
                  <a:outerShdw blurRad="38100" dist="38100" dir="2700000" algn="tl">
                    <a:srgbClr val="000000">
                      <a:alpha val="43137"/>
                    </a:srgbClr>
                  </a:outerShdw>
                </a:effectLst>
              </a:rPr>
              <a:t>administrative monarchy</a:t>
            </a:r>
          </a:p>
          <a:p>
            <a:r>
              <a:rPr lang="it-IT" dirty="0" smtClean="0"/>
              <a:t>It consisted of a system where efficiency and functionality were guaranteed by the technical </a:t>
            </a:r>
            <a:r>
              <a:rPr lang="it-IT" dirty="0" smtClean="0">
                <a:effectLst>
                  <a:outerShdw blurRad="38100" dist="38100" dir="2700000" algn="tl">
                    <a:srgbClr val="000000">
                      <a:alpha val="43137"/>
                    </a:srgbClr>
                  </a:outerShdw>
                </a:effectLst>
              </a:rPr>
              <a:t>collaboration between nobility and bourgeoisie</a:t>
            </a:r>
            <a:r>
              <a:rPr lang="it-IT" dirty="0" smtClean="0"/>
              <a:t>, with the award of substantial conduct of public life to the sovereign</a:t>
            </a:r>
          </a:p>
          <a:p>
            <a:r>
              <a:rPr lang="it-IT" dirty="0" smtClean="0"/>
              <a:t>This led to the </a:t>
            </a:r>
            <a:r>
              <a:rPr lang="it-IT" dirty="0" smtClean="0">
                <a:effectLst>
                  <a:outerShdw blurRad="38100" dist="38100" dir="2700000" algn="tl">
                    <a:srgbClr val="000000">
                      <a:alpha val="43137"/>
                    </a:srgbClr>
                  </a:outerShdw>
                </a:effectLst>
              </a:rPr>
              <a:t>maintenance of the administrative or judicial institutions introduced by the French domination</a:t>
            </a:r>
            <a:r>
              <a:rPr lang="it-IT" dirty="0" smtClean="0"/>
              <a:t>, but excluded those constitutional frames which would limit the absolute power of the sovereign, considered untouchable because it is based on divine right</a:t>
            </a:r>
          </a:p>
          <a:p>
            <a:r>
              <a:rPr lang="it-IT" dirty="0" smtClean="0"/>
              <a:t>In this way, however, the monarchies recognized the role of other members of society would have to play in the management of public affairs (the bourgeoisie and nobility)</a:t>
            </a:r>
          </a:p>
          <a:p>
            <a:endParaRPr lang="it-IT"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Absurdity and illusions</a:t>
            </a:r>
            <a:endParaRPr lang="it-IT" dirty="0"/>
          </a:p>
        </p:txBody>
      </p:sp>
      <p:sp>
        <p:nvSpPr>
          <p:cNvPr id="3" name="Segnaposto contenuto 2"/>
          <p:cNvSpPr>
            <a:spLocks noGrp="1"/>
          </p:cNvSpPr>
          <p:nvPr>
            <p:ph sz="quarter" idx="1"/>
          </p:nvPr>
        </p:nvSpPr>
        <p:spPr>
          <a:xfrm>
            <a:off x="301752" y="1527048"/>
            <a:ext cx="8503920" cy="4973786"/>
          </a:xfrm>
        </p:spPr>
        <p:txBody>
          <a:bodyPr>
            <a:normAutofit fontScale="92500"/>
          </a:bodyPr>
          <a:lstStyle/>
          <a:p>
            <a:r>
              <a:rPr lang="en-US" dirty="0" smtClean="0"/>
              <a:t>The idea of the administrative monarchy in which political decisions were reserved for the Crown soon turned out to be illusory</a:t>
            </a:r>
          </a:p>
          <a:p>
            <a:r>
              <a:rPr lang="en-US" dirty="0" smtClean="0"/>
              <a:t>It was absurd to conceive of an administration distinct from politics, because the activity of the state and its bodies had to be considered always of a political nature. </a:t>
            </a:r>
          </a:p>
          <a:p>
            <a:r>
              <a:rPr lang="en-US" dirty="0" smtClean="0"/>
              <a:t>Even more illusory was to believe that the bourgeoisie called after 1815 to collaborate with the sovereigns, but subordinate to them, could accept to be excluded from the fundamental choices made by the power, after that in the French period it had been directly involved in the management of the power itself.</a:t>
            </a:r>
            <a:endParaRPr lang="en-US"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Revolution 1820-21</a:t>
            </a:r>
            <a:endParaRPr lang="it-IT" dirty="0"/>
          </a:p>
        </p:txBody>
      </p:sp>
      <p:sp>
        <p:nvSpPr>
          <p:cNvPr id="3" name="Segnaposto contenuto 2"/>
          <p:cNvSpPr>
            <a:spLocks noGrp="1"/>
          </p:cNvSpPr>
          <p:nvPr>
            <p:ph sz="quarter" idx="1"/>
          </p:nvPr>
        </p:nvSpPr>
        <p:spPr/>
        <p:txBody>
          <a:bodyPr>
            <a:normAutofit lnSpcReduction="10000"/>
          </a:bodyPr>
          <a:lstStyle/>
          <a:p>
            <a:r>
              <a:rPr lang="en-US" dirty="0" smtClean="0"/>
              <a:t>This explains the significance of the 1820-21 revolution and its constitutional choices</a:t>
            </a:r>
          </a:p>
          <a:p>
            <a:r>
              <a:rPr lang="en-US" dirty="0" smtClean="0"/>
              <a:t>3 were the models to which the revolutionaries could be inspired, excluding the Napoleonic models:</a:t>
            </a:r>
          </a:p>
          <a:p>
            <a:pPr lvl="1"/>
            <a:r>
              <a:rPr lang="en-US" dirty="0" smtClean="0">
                <a:solidFill>
                  <a:srgbClr val="002060"/>
                </a:solidFill>
                <a:effectLst>
                  <a:outerShdw blurRad="38100" dist="38100" dir="2700000" algn="tl">
                    <a:srgbClr val="000000">
                      <a:alpha val="43137"/>
                    </a:srgbClr>
                  </a:outerShdw>
                </a:effectLst>
              </a:rPr>
              <a:t>The democratic constitution of Cadiz of 1812</a:t>
            </a:r>
            <a:r>
              <a:rPr lang="en-US" dirty="0" smtClean="0">
                <a:solidFill>
                  <a:srgbClr val="002060"/>
                </a:solidFill>
              </a:rPr>
              <a:t>, which guaranteed power to the bourgeoisie in a single chamber parliamentary system</a:t>
            </a:r>
          </a:p>
          <a:p>
            <a:pPr lvl="1"/>
            <a:r>
              <a:rPr lang="en-US" dirty="0" smtClean="0">
                <a:solidFill>
                  <a:srgbClr val="002060"/>
                </a:solidFill>
                <a:effectLst>
                  <a:outerShdw blurRad="38100" dist="38100" dir="2700000" algn="tl">
                    <a:srgbClr val="000000">
                      <a:alpha val="43137"/>
                    </a:srgbClr>
                  </a:outerShdw>
                </a:effectLst>
              </a:rPr>
              <a:t>The aristocratic constitution of Palermo of 1812</a:t>
            </a:r>
            <a:r>
              <a:rPr lang="en-US" dirty="0" smtClean="0">
                <a:solidFill>
                  <a:srgbClr val="002060"/>
                </a:solidFill>
              </a:rPr>
              <a:t>, well accepted by the feudal oligarchies</a:t>
            </a:r>
          </a:p>
          <a:p>
            <a:pPr lvl="1"/>
            <a:r>
              <a:rPr lang="en-US" dirty="0" smtClean="0">
                <a:solidFill>
                  <a:srgbClr val="002060"/>
                </a:solidFill>
                <a:effectLst>
                  <a:outerShdw blurRad="38100" dist="38100" dir="2700000" algn="tl">
                    <a:srgbClr val="000000">
                      <a:alpha val="43137"/>
                    </a:srgbClr>
                  </a:outerShdw>
                </a:effectLst>
              </a:rPr>
              <a:t>The French constitution of 1814</a:t>
            </a:r>
            <a:r>
              <a:rPr lang="en-US" dirty="0" smtClean="0">
                <a:solidFill>
                  <a:srgbClr val="002060"/>
                </a:solidFill>
              </a:rPr>
              <a:t>, which through the </a:t>
            </a:r>
            <a:r>
              <a:rPr lang="en-US" dirty="0" err="1" smtClean="0">
                <a:solidFill>
                  <a:srgbClr val="002060"/>
                </a:solidFill>
              </a:rPr>
              <a:t>octroi</a:t>
            </a:r>
            <a:r>
              <a:rPr lang="en-US" dirty="0" smtClean="0">
                <a:solidFill>
                  <a:srgbClr val="002060"/>
                </a:solidFill>
              </a:rPr>
              <a:t> (concession of the sovereign) made a compromise between the monarchy, the hereditary aristocracy and the rich land bourgeoisie </a:t>
            </a:r>
            <a:endParaRPr lang="it-IT" dirty="0">
              <a:solidFill>
                <a:srgbClr val="00206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French Constitution in 1814</a:t>
            </a:r>
            <a:endParaRPr lang="it-IT" dirty="0"/>
          </a:p>
        </p:txBody>
      </p:sp>
      <p:sp>
        <p:nvSpPr>
          <p:cNvPr id="3" name="Segnaposto contenuto 2"/>
          <p:cNvSpPr>
            <a:spLocks noGrp="1"/>
          </p:cNvSpPr>
          <p:nvPr>
            <p:ph sz="quarter" idx="1"/>
          </p:nvPr>
        </p:nvSpPr>
        <p:spPr>
          <a:xfrm>
            <a:off x="301752" y="1741362"/>
            <a:ext cx="8503920" cy="4830910"/>
          </a:xfrm>
        </p:spPr>
        <p:txBody>
          <a:bodyPr>
            <a:normAutofit fontScale="85000" lnSpcReduction="20000"/>
          </a:bodyPr>
          <a:lstStyle/>
          <a:p>
            <a:r>
              <a:rPr lang="en-US" dirty="0" smtClean="0"/>
              <a:t>It was a constitution </a:t>
            </a:r>
            <a:r>
              <a:rPr lang="en-US" dirty="0" smtClean="0"/>
              <a:t>‘</a:t>
            </a:r>
            <a:r>
              <a:rPr lang="en-US" dirty="0" err="1" smtClean="0"/>
              <a:t>ottriata</a:t>
            </a:r>
            <a:r>
              <a:rPr lang="en-US" dirty="0" smtClean="0"/>
              <a:t>’ (from </a:t>
            </a:r>
            <a:r>
              <a:rPr lang="en-US" dirty="0" smtClean="0"/>
              <a:t>the French </a:t>
            </a:r>
            <a:r>
              <a:rPr lang="en-US" i="1" dirty="0" err="1" smtClean="0">
                <a:effectLst>
                  <a:outerShdw blurRad="38100" dist="38100" dir="2700000" algn="tl">
                    <a:srgbClr val="000000">
                      <a:alpha val="43137"/>
                    </a:srgbClr>
                  </a:outerShdw>
                </a:effectLst>
              </a:rPr>
              <a:t>octroyée</a:t>
            </a:r>
            <a:r>
              <a:rPr lang="en-US" dirty="0" smtClean="0"/>
              <a:t>: granted by the sovereign) </a:t>
            </a:r>
            <a:r>
              <a:rPr lang="en-US" dirty="0" smtClean="0">
                <a:effectLst>
                  <a:outerShdw blurRad="38100" dist="38100" dir="2700000" algn="tl">
                    <a:srgbClr val="000000">
                      <a:alpha val="43137"/>
                    </a:srgbClr>
                  </a:outerShdw>
                </a:effectLst>
              </a:rPr>
              <a:t>by </a:t>
            </a:r>
            <a:r>
              <a:rPr lang="en-US" dirty="0" smtClean="0">
                <a:effectLst>
                  <a:outerShdw blurRad="38100" dist="38100" dir="2700000" algn="tl">
                    <a:srgbClr val="000000">
                      <a:alpha val="43137"/>
                    </a:srgbClr>
                  </a:outerShdw>
                </a:effectLst>
              </a:rPr>
              <a:t>Louis XVIII</a:t>
            </a:r>
            <a:r>
              <a:rPr lang="en-US" dirty="0" smtClean="0"/>
              <a:t>, brother of the decapitated Louis XVI, just restored on the throne of France. </a:t>
            </a:r>
          </a:p>
          <a:p>
            <a:r>
              <a:rPr lang="en-US" dirty="0" smtClean="0"/>
              <a:t>It was the result of a </a:t>
            </a:r>
            <a:r>
              <a:rPr lang="en-US" dirty="0" smtClean="0">
                <a:effectLst>
                  <a:outerShdw blurRad="38100" dist="38100" dir="2700000" algn="tl">
                    <a:srgbClr val="000000">
                      <a:alpha val="43137"/>
                    </a:srgbClr>
                  </a:outerShdw>
                </a:effectLst>
              </a:rPr>
              <a:t>compromise between the "monarchical principle" and the "representative principle".</a:t>
            </a:r>
          </a:p>
          <a:p>
            <a:r>
              <a:rPr lang="en-US" dirty="0" smtClean="0"/>
              <a:t>It foresaw the </a:t>
            </a:r>
            <a:r>
              <a:rPr lang="en-US" dirty="0" smtClean="0">
                <a:effectLst>
                  <a:outerShdw blurRad="38100" dist="38100" dir="2700000" algn="tl">
                    <a:srgbClr val="000000">
                      <a:alpha val="43137"/>
                    </a:srgbClr>
                  </a:outerShdw>
                </a:effectLst>
              </a:rPr>
              <a:t>submission to the law of the monarch himself </a:t>
            </a:r>
            <a:r>
              <a:rPr lang="en-US" dirty="0" smtClean="0"/>
              <a:t>and </a:t>
            </a:r>
            <a:r>
              <a:rPr lang="en-US" dirty="0" smtClean="0">
                <a:effectLst>
                  <a:outerShdw blurRad="38100" dist="38100" dir="2700000" algn="tl">
                    <a:srgbClr val="000000">
                      <a:alpha val="43137"/>
                    </a:srgbClr>
                  </a:outerShdw>
                </a:effectLst>
              </a:rPr>
              <a:t>restored the bicameralism </a:t>
            </a:r>
            <a:r>
              <a:rPr lang="en-US" dirty="0" smtClean="0"/>
              <a:t>with the </a:t>
            </a:r>
            <a:r>
              <a:rPr lang="en-US" dirty="0" smtClean="0">
                <a:effectLst>
                  <a:outerShdw blurRad="38100" dist="38100" dir="2700000" algn="tl">
                    <a:srgbClr val="000000">
                      <a:alpha val="43137"/>
                    </a:srgbClr>
                  </a:outerShdw>
                </a:effectLst>
              </a:rPr>
              <a:t>Senate</a:t>
            </a:r>
            <a:r>
              <a:rPr lang="en-US" dirty="0" smtClean="0"/>
              <a:t> (House of </a:t>
            </a:r>
            <a:r>
              <a:rPr lang="en-US" dirty="0" smtClean="0"/>
              <a:t>Peers) </a:t>
            </a:r>
            <a:r>
              <a:rPr lang="en-US" dirty="0" smtClean="0"/>
              <a:t>of direct nomination and the </a:t>
            </a:r>
            <a:r>
              <a:rPr lang="en-US" dirty="0" smtClean="0">
                <a:effectLst>
                  <a:outerShdw blurRad="38100" dist="38100" dir="2700000" algn="tl">
                    <a:srgbClr val="000000">
                      <a:alpha val="43137"/>
                    </a:srgbClr>
                  </a:outerShdw>
                </a:effectLst>
              </a:rPr>
              <a:t>House of Deputies </a:t>
            </a:r>
            <a:r>
              <a:rPr lang="en-US" dirty="0" smtClean="0"/>
              <a:t>elected by suffrage by census.</a:t>
            </a:r>
          </a:p>
          <a:p>
            <a:r>
              <a:rPr lang="en-US" dirty="0" smtClean="0"/>
              <a:t>The French Constitutional Charter of 1814 inaugurated the </a:t>
            </a:r>
            <a:r>
              <a:rPr lang="en-US" dirty="0" smtClean="0">
                <a:effectLst>
                  <a:outerShdw blurRad="38100" dist="38100" dir="2700000" algn="tl">
                    <a:srgbClr val="000000">
                      <a:alpha val="43137"/>
                    </a:srgbClr>
                  </a:outerShdw>
                </a:effectLst>
              </a:rPr>
              <a:t>season of "liberal conservative" constitutionalism </a:t>
            </a:r>
            <a:r>
              <a:rPr lang="en-US" dirty="0" smtClean="0"/>
              <a:t>and, together with the 1830 Charter, constituted the </a:t>
            </a:r>
            <a:r>
              <a:rPr lang="en-US" dirty="0" smtClean="0">
                <a:effectLst>
                  <a:outerShdw blurRad="38100" dist="38100" dir="2700000" algn="tl">
                    <a:srgbClr val="000000">
                      <a:alpha val="43137"/>
                    </a:srgbClr>
                  </a:outerShdw>
                </a:effectLst>
              </a:rPr>
              <a:t>"limited monarchy" system</a:t>
            </a:r>
            <a:r>
              <a:rPr lang="en-US" dirty="0" smtClean="0"/>
              <a:t> that was a reference in 19th century continental Europe for those countries that wanted to equip themselves with written constitutions. </a:t>
            </a:r>
            <a:endParaRPr lang="it-IT"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Plebs</a:t>
            </a:r>
            <a:r>
              <a:rPr lang="it-IT" dirty="0" smtClean="0"/>
              <a:t> </a:t>
            </a:r>
            <a:r>
              <a:rPr lang="it-IT" dirty="0" smtClean="0"/>
              <a:t>and bourgeoisie</a:t>
            </a:r>
            <a:endParaRPr lang="it-IT" dirty="0"/>
          </a:p>
        </p:txBody>
      </p:sp>
      <p:sp>
        <p:nvSpPr>
          <p:cNvPr id="3" name="Segnaposto contenuto 2"/>
          <p:cNvSpPr>
            <a:spLocks noGrp="1"/>
          </p:cNvSpPr>
          <p:nvPr>
            <p:ph sz="quarter" idx="1"/>
          </p:nvPr>
        </p:nvSpPr>
        <p:spPr>
          <a:xfrm>
            <a:off x="301752" y="1643050"/>
            <a:ext cx="8503920" cy="4455998"/>
          </a:xfrm>
        </p:spPr>
        <p:txBody>
          <a:bodyPr>
            <a:normAutofit fontScale="92500" lnSpcReduction="20000"/>
          </a:bodyPr>
          <a:lstStyle/>
          <a:p>
            <a:r>
              <a:rPr lang="en-US" dirty="0" smtClean="0"/>
              <a:t>The model chosen by the revolutionary groups in Sardinia and Sicily was that of the Constitution of Cadiz, </a:t>
            </a:r>
            <a:r>
              <a:rPr lang="en-US" dirty="0" err="1" smtClean="0"/>
              <a:t>mythicalized</a:t>
            </a:r>
            <a:r>
              <a:rPr lang="en-US" dirty="0" smtClean="0"/>
              <a:t> by the public for its national and popular content.</a:t>
            </a:r>
          </a:p>
          <a:p>
            <a:r>
              <a:rPr lang="en-US" dirty="0" smtClean="0"/>
              <a:t>However, the </a:t>
            </a:r>
            <a:r>
              <a:rPr lang="en-US" dirty="0" smtClean="0">
                <a:effectLst>
                  <a:outerShdw blurRad="38100" dist="38100" dir="2700000" algn="tl">
                    <a:srgbClr val="000000">
                      <a:alpha val="43137"/>
                    </a:srgbClr>
                  </a:outerShdw>
                </a:effectLst>
              </a:rPr>
              <a:t>bourgeois classes could not count on the support of the subordinate classes</a:t>
            </a:r>
            <a:r>
              <a:rPr lang="en-US" dirty="0" smtClean="0"/>
              <a:t>, who were in </a:t>
            </a:r>
            <a:r>
              <a:rPr lang="en-US" dirty="0" err="1" smtClean="0"/>
              <a:t>favour</a:t>
            </a:r>
            <a:r>
              <a:rPr lang="en-US" dirty="0" smtClean="0"/>
              <a:t> of monarchic conservation.</a:t>
            </a:r>
          </a:p>
          <a:p>
            <a:r>
              <a:rPr lang="en-US" dirty="0" smtClean="0"/>
              <a:t>For these reasons, during the revolution the choice of the Spanish constitutional model in </a:t>
            </a:r>
            <a:r>
              <a:rPr lang="en-US" dirty="0" err="1" smtClean="0"/>
              <a:t>favour</a:t>
            </a:r>
            <a:r>
              <a:rPr lang="en-US" dirty="0" smtClean="0"/>
              <a:t> of the French one of 1814 was contested.</a:t>
            </a:r>
          </a:p>
          <a:p>
            <a:r>
              <a:rPr lang="en-US" dirty="0" smtClean="0"/>
              <a:t>The latter was </a:t>
            </a:r>
            <a:r>
              <a:rPr lang="en-US" dirty="0" smtClean="0">
                <a:effectLst>
                  <a:outerShdw blurRad="38100" dist="38100" dir="2700000" algn="tl">
                    <a:srgbClr val="000000">
                      <a:alpha val="43137"/>
                    </a:srgbClr>
                  </a:outerShdw>
                </a:effectLst>
              </a:rPr>
              <a:t>more acceptable to pro-monarchist </a:t>
            </a:r>
            <a:r>
              <a:rPr lang="en-US" dirty="0" smtClean="0"/>
              <a:t>and </a:t>
            </a:r>
            <a:r>
              <a:rPr lang="en-US" dirty="0" smtClean="0">
                <a:effectLst>
                  <a:outerShdw blurRad="38100" dist="38100" dir="2700000" algn="tl">
                    <a:srgbClr val="000000">
                      <a:alpha val="43137"/>
                    </a:srgbClr>
                  </a:outerShdw>
                </a:effectLst>
              </a:rPr>
              <a:t>aristocratic circles </a:t>
            </a:r>
            <a:r>
              <a:rPr lang="en-US" dirty="0" smtClean="0"/>
              <a:t>as it guaranteed the Crown a greater role and protected noble positions.</a:t>
            </a:r>
            <a:endParaRPr lang="en-US"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Advisory</a:t>
            </a:r>
            <a:r>
              <a:rPr lang="it-IT" dirty="0" smtClean="0"/>
              <a:t> </a:t>
            </a:r>
            <a:r>
              <a:rPr lang="it-IT" dirty="0" smtClean="0"/>
              <a:t>bodies</a:t>
            </a:r>
            <a:endParaRPr lang="it-IT" dirty="0"/>
          </a:p>
        </p:txBody>
      </p:sp>
      <p:sp>
        <p:nvSpPr>
          <p:cNvPr id="3" name="Segnaposto contenuto 2"/>
          <p:cNvSpPr>
            <a:spLocks noGrp="1"/>
          </p:cNvSpPr>
          <p:nvPr>
            <p:ph sz="quarter" idx="1"/>
          </p:nvPr>
        </p:nvSpPr>
        <p:spPr/>
        <p:txBody>
          <a:bodyPr>
            <a:normAutofit fontScale="92500" lnSpcReduction="10000"/>
          </a:bodyPr>
          <a:lstStyle/>
          <a:p>
            <a:r>
              <a:rPr lang="en-US" dirty="0" smtClean="0"/>
              <a:t>After the failure of the uprisings of 1820-21, however, </a:t>
            </a:r>
            <a:r>
              <a:rPr lang="en-US" dirty="0" smtClean="0">
                <a:effectLst>
                  <a:outerShdw blurRad="38100" dist="38100" dir="2700000" algn="tl">
                    <a:srgbClr val="000000">
                      <a:alpha val="43137"/>
                    </a:srgbClr>
                  </a:outerShdw>
                </a:effectLst>
              </a:rPr>
              <a:t>this agreement between the liberal bourgeoisie and the monarchy was no longer feasible </a:t>
            </a:r>
            <a:r>
              <a:rPr lang="en-US" dirty="0" smtClean="0"/>
              <a:t>because of the </a:t>
            </a:r>
            <a:r>
              <a:rPr lang="en-US" dirty="0" smtClean="0">
                <a:effectLst>
                  <a:outerShdw blurRad="38100" dist="38100" dir="2700000" algn="tl">
                    <a:srgbClr val="000000">
                      <a:alpha val="43137"/>
                    </a:srgbClr>
                  </a:outerShdw>
                </a:effectLst>
              </a:rPr>
              <a:t>distrust</a:t>
            </a:r>
            <a:r>
              <a:rPr lang="en-US" dirty="0" smtClean="0"/>
              <a:t> of all Italian sovereigns towards any constitutional project.</a:t>
            </a:r>
          </a:p>
          <a:p>
            <a:r>
              <a:rPr lang="en-US" dirty="0" smtClean="0"/>
              <a:t>In these conditions it seemed necessary to establish </a:t>
            </a:r>
            <a:r>
              <a:rPr lang="en-US" dirty="0" smtClean="0">
                <a:effectLst>
                  <a:outerShdw blurRad="38100" dist="38100" dir="2700000" algn="tl">
                    <a:srgbClr val="000000">
                      <a:alpha val="43137"/>
                    </a:srgbClr>
                  </a:outerShdw>
                </a:effectLst>
              </a:rPr>
              <a:t>simple consultative bodies</a:t>
            </a:r>
            <a:r>
              <a:rPr lang="en-US" dirty="0" smtClean="0"/>
              <a:t>, </a:t>
            </a:r>
            <a:r>
              <a:rPr lang="en-US" dirty="0" err="1" smtClean="0"/>
              <a:t>favoured</a:t>
            </a:r>
            <a:r>
              <a:rPr lang="en-US" dirty="0" smtClean="0"/>
              <a:t> by </a:t>
            </a:r>
            <a:r>
              <a:rPr lang="en-US" i="1" dirty="0" err="1" smtClean="0">
                <a:solidFill>
                  <a:srgbClr val="002060"/>
                </a:solidFill>
              </a:rPr>
              <a:t>Klemens</a:t>
            </a:r>
            <a:r>
              <a:rPr lang="en-US" i="1" dirty="0" smtClean="0">
                <a:solidFill>
                  <a:srgbClr val="002060"/>
                </a:solidFill>
              </a:rPr>
              <a:t> von Metternich </a:t>
            </a:r>
            <a:r>
              <a:rPr lang="en-US" dirty="0" smtClean="0"/>
              <a:t>after the Ljubljana conference, in an attempt to </a:t>
            </a:r>
            <a:r>
              <a:rPr lang="en-US" dirty="0" smtClean="0">
                <a:effectLst>
                  <a:outerShdw blurRad="38100" dist="38100" dir="2700000" algn="tl">
                    <a:srgbClr val="000000">
                      <a:alpha val="43137"/>
                    </a:srgbClr>
                  </a:outerShdw>
                </a:effectLst>
              </a:rPr>
              <a:t>encourage bourgeois aspirations for greater participation of power </a:t>
            </a:r>
            <a:r>
              <a:rPr lang="en-US" dirty="0" smtClean="0"/>
              <a:t>(State </a:t>
            </a:r>
            <a:r>
              <a:rPr lang="en-US" dirty="0" smtClean="0"/>
              <a:t>Councils).</a:t>
            </a:r>
          </a:p>
          <a:p>
            <a:endParaRPr lang="it-IT" dirty="0" smtClean="0"/>
          </a:p>
          <a:p>
            <a:endParaRPr lang="it-IT" dirty="0"/>
          </a:p>
        </p:txBody>
      </p:sp>
      <p:sp>
        <p:nvSpPr>
          <p:cNvPr id="20482" name="AutoShape 2" descr="Risultati immagini per metterni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84" name="AutoShape 4" descr="Risultati immagini per metterni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Picture 2" descr="Risultati immagini per metternich"/>
          <p:cNvPicPr>
            <a:picLocks noChangeAspect="1" noChangeArrowheads="1"/>
          </p:cNvPicPr>
          <p:nvPr/>
        </p:nvPicPr>
        <p:blipFill>
          <a:blip r:embed="rId2"/>
          <a:srcRect/>
          <a:stretch>
            <a:fillRect/>
          </a:stretch>
        </p:blipFill>
        <p:spPr bwMode="auto">
          <a:xfrm>
            <a:off x="142844" y="2285942"/>
            <a:ext cx="2714644" cy="40719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social Contract</a:t>
            </a:r>
            <a:endParaRPr lang="it-IT" dirty="0"/>
          </a:p>
        </p:txBody>
      </p:sp>
      <p:sp>
        <p:nvSpPr>
          <p:cNvPr id="3" name="Segnaposto contenuto 2"/>
          <p:cNvSpPr>
            <a:spLocks noGrp="1"/>
          </p:cNvSpPr>
          <p:nvPr>
            <p:ph sz="quarter" idx="1"/>
          </p:nvPr>
        </p:nvSpPr>
        <p:spPr>
          <a:xfrm>
            <a:off x="428596" y="1643050"/>
            <a:ext cx="8377076" cy="4786346"/>
          </a:xfrm>
        </p:spPr>
        <p:txBody>
          <a:bodyPr>
            <a:normAutofit fontScale="92500" lnSpcReduction="10000"/>
          </a:bodyPr>
          <a:lstStyle/>
          <a:p>
            <a:r>
              <a:rPr lang="en-US" dirty="0" smtClean="0"/>
              <a:t>In the effort to circumscribe, on a pact basis, the power of the sovereign in </a:t>
            </a:r>
            <a:r>
              <a:rPr lang="en-US" dirty="0" err="1" smtClean="0"/>
              <a:t>favour</a:t>
            </a:r>
            <a:r>
              <a:rPr lang="en-US" dirty="0" smtClean="0"/>
              <a:t> of the classes, one can glimpse </a:t>
            </a:r>
            <a:r>
              <a:rPr lang="en-US" dirty="0" smtClean="0">
                <a:solidFill>
                  <a:srgbClr val="C00000"/>
                </a:solidFill>
              </a:rPr>
              <a:t>pre-constitutional forms of limitation of political power</a:t>
            </a:r>
            <a:r>
              <a:rPr lang="en-US" dirty="0" smtClean="0"/>
              <a:t>, albeit within the framework of an essentially bilateral conception of the social contract, which did not affect the fullness of the legitimacy of the power of the prince. </a:t>
            </a:r>
            <a:endParaRPr lang="it-IT" dirty="0" smtClean="0"/>
          </a:p>
          <a:p>
            <a:r>
              <a:rPr lang="en-US" dirty="0" smtClean="0"/>
              <a:t>Only with the affirmation of individualism and with the seventeenth-eighteenth-century elaborations of </a:t>
            </a:r>
            <a:r>
              <a:rPr lang="en-US" dirty="0" err="1" smtClean="0"/>
              <a:t>contractualism</a:t>
            </a:r>
            <a:r>
              <a:rPr lang="en-US" dirty="0" smtClean="0"/>
              <a:t>, the paradigm of the social contract will assume </a:t>
            </a:r>
            <a:r>
              <a:rPr lang="en-US" dirty="0" smtClean="0">
                <a:effectLst>
                  <a:outerShdw blurRad="38100" dist="38100" dir="2700000" algn="tl">
                    <a:srgbClr val="000000">
                      <a:alpha val="43137"/>
                    </a:srgbClr>
                  </a:outerShdw>
                </a:effectLst>
              </a:rPr>
              <a:t>an authentically fundamental value of the </a:t>
            </a:r>
            <a:r>
              <a:rPr lang="en-US" dirty="0" err="1" smtClean="0">
                <a:effectLst>
                  <a:outerShdw blurRad="38100" dist="38100" dir="2700000" algn="tl">
                    <a:srgbClr val="000000">
                      <a:alpha val="43137"/>
                    </a:srgbClr>
                  </a:outerShdw>
                </a:effectLst>
              </a:rPr>
              <a:t>legitimation</a:t>
            </a:r>
            <a:r>
              <a:rPr lang="en-US" dirty="0" smtClean="0">
                <a:effectLst>
                  <a:outerShdw blurRad="38100" dist="38100" dir="2700000" algn="tl">
                    <a:srgbClr val="000000">
                      <a:alpha val="43137"/>
                    </a:srgbClr>
                  </a:outerShdw>
                </a:effectLst>
              </a:rPr>
              <a:t> of a political order,</a:t>
            </a:r>
            <a:r>
              <a:rPr lang="en-US" dirty="0" smtClean="0"/>
              <a:t> based not on a different authority than the social body, but on the pact between free individuals.</a:t>
            </a:r>
            <a:endParaRPr lang="it-IT" dirty="0"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Looking for a constitution</a:t>
            </a:r>
            <a:endParaRPr lang="it-IT" dirty="0"/>
          </a:p>
        </p:txBody>
      </p:sp>
      <p:sp>
        <p:nvSpPr>
          <p:cNvPr id="3" name="Segnaposto contenuto 2"/>
          <p:cNvSpPr>
            <a:spLocks noGrp="1"/>
          </p:cNvSpPr>
          <p:nvPr>
            <p:ph sz="quarter" idx="1"/>
          </p:nvPr>
        </p:nvSpPr>
        <p:spPr>
          <a:xfrm>
            <a:off x="3124200" y="685800"/>
            <a:ext cx="5638800" cy="5743596"/>
          </a:xfrm>
        </p:spPr>
        <p:txBody>
          <a:bodyPr>
            <a:normAutofit fontScale="85000" lnSpcReduction="10000"/>
          </a:bodyPr>
          <a:lstStyle/>
          <a:p>
            <a:r>
              <a:rPr lang="en-US" dirty="0" smtClean="0"/>
              <a:t>The failure of the state councils marked the </a:t>
            </a:r>
            <a:r>
              <a:rPr lang="en-US" dirty="0" smtClean="0">
                <a:effectLst>
                  <a:outerShdw blurRad="38100" dist="38100" dir="2700000" algn="tl">
                    <a:srgbClr val="000000">
                      <a:alpha val="43137"/>
                    </a:srgbClr>
                  </a:outerShdw>
                </a:effectLst>
              </a:rPr>
              <a:t>triumph of the statutory requirement </a:t>
            </a:r>
            <a:r>
              <a:rPr lang="en-US" dirty="0" smtClean="0"/>
              <a:t>that had been a dominant reason for liberal political thought in the early </a:t>
            </a:r>
            <a:r>
              <a:rPr lang="en-US" dirty="0" smtClean="0"/>
              <a:t>Nineteenth </a:t>
            </a:r>
            <a:r>
              <a:rPr lang="en-US" dirty="0" smtClean="0"/>
              <a:t>century</a:t>
            </a:r>
          </a:p>
          <a:p>
            <a:r>
              <a:rPr lang="en-US" dirty="0" smtClean="0"/>
              <a:t>Italian publications (Pellegrino Rossi) took as a model the </a:t>
            </a:r>
            <a:r>
              <a:rPr lang="en-US" dirty="0" smtClean="0">
                <a:effectLst>
                  <a:outerShdw blurRad="38100" dist="38100" dir="2700000" algn="tl">
                    <a:srgbClr val="000000">
                      <a:alpha val="43137"/>
                    </a:srgbClr>
                  </a:outerShdw>
                </a:effectLst>
              </a:rPr>
              <a:t>French constitution of 1830</a:t>
            </a:r>
            <a:r>
              <a:rPr lang="en-US" dirty="0" smtClean="0"/>
              <a:t>, overcoming that of 1814</a:t>
            </a:r>
          </a:p>
          <a:p>
            <a:r>
              <a:rPr lang="en-US" dirty="0" smtClean="0"/>
              <a:t>In it, the </a:t>
            </a:r>
            <a:r>
              <a:rPr lang="en-US" dirty="0" smtClean="0">
                <a:effectLst>
                  <a:outerShdw blurRad="38100" dist="38100" dir="2700000" algn="tl">
                    <a:srgbClr val="000000">
                      <a:alpha val="43137"/>
                    </a:srgbClr>
                  </a:outerShdw>
                </a:effectLst>
              </a:rPr>
              <a:t>King divided the legislative power between the two </a:t>
            </a:r>
            <a:r>
              <a:rPr lang="en-US" dirty="0" smtClean="0">
                <a:effectLst>
                  <a:outerShdw blurRad="38100" dist="38100" dir="2700000" algn="tl">
                    <a:srgbClr val="000000">
                      <a:alpha val="43137"/>
                    </a:srgbClr>
                  </a:outerShdw>
                </a:effectLst>
              </a:rPr>
              <a:t>Chambers</a:t>
            </a:r>
            <a:r>
              <a:rPr lang="en-US" dirty="0" smtClean="0"/>
              <a:t>, </a:t>
            </a:r>
            <a:r>
              <a:rPr lang="en-US" dirty="0" smtClean="0"/>
              <a:t>but </a:t>
            </a:r>
            <a:r>
              <a:rPr lang="en-US" dirty="0" smtClean="0">
                <a:effectLst>
                  <a:outerShdw blurRad="38100" dist="38100" dir="2700000" algn="tl">
                    <a:srgbClr val="000000">
                      <a:alpha val="43137"/>
                    </a:srgbClr>
                  </a:outerShdw>
                </a:effectLst>
              </a:rPr>
              <a:t>reserved for himself the executive power</a:t>
            </a:r>
            <a:r>
              <a:rPr lang="en-US" dirty="0" smtClean="0"/>
              <a:t> and the control over justice  </a:t>
            </a:r>
          </a:p>
          <a:p>
            <a:r>
              <a:rPr lang="en-US" dirty="0" smtClean="0"/>
              <a:t>The King's interference in the legislative power reflected the </a:t>
            </a:r>
            <a:r>
              <a:rPr lang="en-US" dirty="0" smtClean="0"/>
              <a:t>English </a:t>
            </a:r>
            <a:r>
              <a:rPr lang="en-US" dirty="0" smtClean="0"/>
              <a:t>approach </a:t>
            </a:r>
            <a:r>
              <a:rPr lang="en-US" dirty="0" smtClean="0"/>
              <a:t>of the </a:t>
            </a:r>
            <a:r>
              <a:rPr lang="en-US" i="1" dirty="0" smtClean="0"/>
              <a:t>King in </a:t>
            </a:r>
            <a:r>
              <a:rPr lang="en-US" i="1" dirty="0" smtClean="0"/>
              <a:t>Parliament</a:t>
            </a:r>
            <a:r>
              <a:rPr lang="en-US" dirty="0" smtClean="0"/>
              <a:t>, whereby the King is part of the Parliament.</a:t>
            </a:r>
            <a:endParaRPr lang="it-IT" dirty="0" smtClean="0"/>
          </a:p>
          <a:p>
            <a:endParaRPr lang="it-IT" dirty="0" smtClean="0"/>
          </a:p>
          <a:p>
            <a:endParaRPr lang="it-IT" dirty="0"/>
          </a:p>
        </p:txBody>
      </p:sp>
      <p:pic>
        <p:nvPicPr>
          <p:cNvPr id="15362" name="Picture 2" descr="Risultati immagini per pellegrino rossi"/>
          <p:cNvPicPr>
            <a:picLocks noChangeAspect="1" noChangeArrowheads="1"/>
          </p:cNvPicPr>
          <p:nvPr/>
        </p:nvPicPr>
        <p:blipFill>
          <a:blip r:embed="rId2"/>
          <a:srcRect/>
          <a:stretch>
            <a:fillRect/>
          </a:stretch>
        </p:blipFill>
        <p:spPr bwMode="auto">
          <a:xfrm>
            <a:off x="285719" y="3143248"/>
            <a:ext cx="2502961" cy="3071817"/>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French Constitution of 1830</a:t>
            </a:r>
            <a:endParaRPr lang="it-IT" dirty="0"/>
          </a:p>
        </p:txBody>
      </p:sp>
      <p:sp>
        <p:nvSpPr>
          <p:cNvPr id="3" name="Segnaposto contenuto 2"/>
          <p:cNvSpPr>
            <a:spLocks noGrp="1"/>
          </p:cNvSpPr>
          <p:nvPr>
            <p:ph sz="quarter" idx="1"/>
          </p:nvPr>
        </p:nvSpPr>
        <p:spPr>
          <a:xfrm>
            <a:off x="3071802" y="642918"/>
            <a:ext cx="5929354" cy="6215082"/>
          </a:xfrm>
        </p:spPr>
        <p:txBody>
          <a:bodyPr>
            <a:normAutofit fontScale="92500" lnSpcReduction="10000"/>
          </a:bodyPr>
          <a:lstStyle/>
          <a:p>
            <a:r>
              <a:rPr lang="en-US" sz="2500" dirty="0" smtClean="0"/>
              <a:t>The French constitution of 1830 was issued after </a:t>
            </a:r>
            <a:r>
              <a:rPr lang="en-US" sz="2500" dirty="0" smtClean="0">
                <a:effectLst>
                  <a:outerShdw blurRad="38100" dist="38100" dir="2700000" algn="tl">
                    <a:srgbClr val="000000">
                      <a:alpha val="43137"/>
                    </a:srgbClr>
                  </a:outerShdw>
                </a:effectLst>
              </a:rPr>
              <a:t>the rise to power of Louis-Philippe</a:t>
            </a:r>
          </a:p>
          <a:p>
            <a:r>
              <a:rPr lang="en-US" sz="2500" dirty="0" smtClean="0"/>
              <a:t>Unlike the 1814 Charter, it was no longer </a:t>
            </a:r>
            <a:r>
              <a:rPr lang="en-US" sz="2500" dirty="0" smtClean="0"/>
              <a:t>“</a:t>
            </a:r>
            <a:r>
              <a:rPr lang="en-US" sz="2500" dirty="0" err="1" smtClean="0"/>
              <a:t>ottriata</a:t>
            </a:r>
            <a:r>
              <a:rPr lang="en-US" sz="2500" dirty="0" smtClean="0"/>
              <a:t>", </a:t>
            </a:r>
            <a:r>
              <a:rPr lang="en-US" sz="2500" dirty="0" smtClean="0"/>
              <a:t>but established by mutual agreement between the sovereign and the Chamber of Deputies that had drawn it up. </a:t>
            </a:r>
          </a:p>
          <a:p>
            <a:r>
              <a:rPr lang="en-US" sz="2500" dirty="0" smtClean="0"/>
              <a:t>The Constitution has the following innovations </a:t>
            </a:r>
          </a:p>
          <a:p>
            <a:pPr lvl="1"/>
            <a:r>
              <a:rPr lang="en-US" dirty="0" smtClean="0">
                <a:solidFill>
                  <a:srgbClr val="002060"/>
                </a:solidFill>
              </a:rPr>
              <a:t>the </a:t>
            </a:r>
            <a:r>
              <a:rPr lang="en-US" dirty="0" smtClean="0">
                <a:solidFill>
                  <a:srgbClr val="002060"/>
                </a:solidFill>
              </a:rPr>
              <a:t>King proclaims himself</a:t>
            </a:r>
            <a:r>
              <a:rPr lang="en-US" dirty="0" smtClean="0">
                <a:solidFill>
                  <a:srgbClr val="002060"/>
                </a:solidFill>
                <a:effectLst>
                  <a:outerShdw blurRad="38100" dist="38100" dir="2700000" algn="tl">
                    <a:srgbClr val="000000">
                      <a:alpha val="43137"/>
                    </a:srgbClr>
                  </a:outerShdw>
                </a:effectLst>
              </a:rPr>
              <a:t> King of the </a:t>
            </a:r>
            <a:r>
              <a:rPr lang="en-US" dirty="0" smtClean="0">
                <a:solidFill>
                  <a:srgbClr val="002060"/>
                </a:solidFill>
                <a:effectLst>
                  <a:outerShdw blurRad="38100" dist="38100" dir="2700000" algn="tl">
                    <a:srgbClr val="000000">
                      <a:alpha val="43137"/>
                    </a:srgbClr>
                  </a:outerShdw>
                </a:effectLst>
              </a:rPr>
              <a:t>French people</a:t>
            </a:r>
            <a:r>
              <a:rPr lang="en-US" dirty="0" smtClean="0">
                <a:solidFill>
                  <a:srgbClr val="002060"/>
                </a:solidFill>
              </a:rPr>
              <a:t>, </a:t>
            </a:r>
            <a:r>
              <a:rPr lang="en-US" dirty="0" smtClean="0">
                <a:solidFill>
                  <a:srgbClr val="002060"/>
                </a:solidFill>
              </a:rPr>
              <a:t>thus seeking to reconcile the principle of dynastic legitimacy with the principle of national </a:t>
            </a:r>
            <a:r>
              <a:rPr lang="en-US" dirty="0" err="1" smtClean="0">
                <a:solidFill>
                  <a:srgbClr val="002060"/>
                </a:solidFill>
              </a:rPr>
              <a:t>sovereignity</a:t>
            </a:r>
            <a:r>
              <a:rPr lang="en-US" dirty="0" smtClean="0">
                <a:solidFill>
                  <a:srgbClr val="002060"/>
                </a:solidFill>
              </a:rPr>
              <a:t>; </a:t>
            </a:r>
          </a:p>
          <a:p>
            <a:pPr lvl="1"/>
            <a:r>
              <a:rPr lang="en-US" dirty="0" smtClean="0">
                <a:solidFill>
                  <a:srgbClr val="002060"/>
                </a:solidFill>
                <a:effectLst>
                  <a:outerShdw blurRad="38100" dist="38100" dir="2700000" algn="tl">
                    <a:srgbClr val="000000">
                      <a:alpha val="43137"/>
                    </a:srgbClr>
                  </a:outerShdw>
                </a:effectLst>
              </a:rPr>
              <a:t>The </a:t>
            </a:r>
            <a:r>
              <a:rPr lang="en-US" dirty="0" smtClean="0">
                <a:solidFill>
                  <a:srgbClr val="002060"/>
                </a:solidFill>
                <a:effectLst>
                  <a:outerShdw blurRad="38100" dist="38100" dir="2700000" algn="tl">
                    <a:srgbClr val="000000">
                      <a:alpha val="43137"/>
                    </a:srgbClr>
                  </a:outerShdw>
                </a:effectLst>
              </a:rPr>
              <a:t>government's responsibility </a:t>
            </a:r>
            <a:r>
              <a:rPr lang="en-US" dirty="0" smtClean="0">
                <a:solidFill>
                  <a:srgbClr val="002060"/>
                </a:solidFill>
                <a:effectLst>
                  <a:outerShdw blurRad="38100" dist="38100" dir="2700000" algn="tl">
                    <a:srgbClr val="000000">
                      <a:alpha val="43137"/>
                    </a:srgbClr>
                  </a:outerShdw>
                </a:effectLst>
              </a:rPr>
              <a:t>in front of Parliament</a:t>
            </a:r>
            <a:r>
              <a:rPr lang="en-US" dirty="0" smtClean="0">
                <a:solidFill>
                  <a:srgbClr val="002060"/>
                </a:solidFill>
              </a:rPr>
              <a:t>, from which it had to gain </a:t>
            </a:r>
            <a:r>
              <a:rPr lang="en-US" dirty="0" smtClean="0">
                <a:solidFill>
                  <a:srgbClr val="002060"/>
                </a:solidFill>
              </a:rPr>
              <a:t>trust if </a:t>
            </a:r>
            <a:r>
              <a:rPr lang="en-US" dirty="0" smtClean="0">
                <a:solidFill>
                  <a:srgbClr val="002060"/>
                </a:solidFill>
              </a:rPr>
              <a:t>it wanted to remain in office; </a:t>
            </a:r>
          </a:p>
          <a:p>
            <a:pPr lvl="1"/>
            <a:r>
              <a:rPr lang="en-US" dirty="0" smtClean="0">
                <a:solidFill>
                  <a:srgbClr val="002060"/>
                </a:solidFill>
              </a:rPr>
              <a:t>abolished </a:t>
            </a:r>
            <a:r>
              <a:rPr lang="en-US" dirty="0" smtClean="0">
                <a:solidFill>
                  <a:srgbClr val="002060"/>
                </a:solidFill>
              </a:rPr>
              <a:t>the hereditary right of senators. </a:t>
            </a:r>
            <a:endParaRPr lang="it-IT" dirty="0">
              <a:solidFill>
                <a:srgbClr val="002060"/>
              </a:solidFill>
            </a:endParaRPr>
          </a:p>
        </p:txBody>
      </p:sp>
      <p:pic>
        <p:nvPicPr>
          <p:cNvPr id="14338" name="Picture 2" descr="Risultati immagini per luigi filippo di orleans"/>
          <p:cNvPicPr>
            <a:picLocks noChangeAspect="1" noChangeArrowheads="1"/>
          </p:cNvPicPr>
          <p:nvPr/>
        </p:nvPicPr>
        <p:blipFill>
          <a:blip r:embed="rId2"/>
          <a:srcRect/>
          <a:stretch>
            <a:fillRect/>
          </a:stretch>
        </p:blipFill>
        <p:spPr bwMode="auto">
          <a:xfrm>
            <a:off x="280293" y="2643182"/>
            <a:ext cx="2505757" cy="3629029"/>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Primacy of the bourgeoisie</a:t>
            </a:r>
            <a:endParaRPr lang="it-IT" dirty="0"/>
          </a:p>
        </p:txBody>
      </p:sp>
      <p:sp>
        <p:nvSpPr>
          <p:cNvPr id="3" name="Segnaposto contenuto 2"/>
          <p:cNvSpPr>
            <a:spLocks noGrp="1"/>
          </p:cNvSpPr>
          <p:nvPr>
            <p:ph sz="quarter" idx="1"/>
          </p:nvPr>
        </p:nvSpPr>
        <p:spPr>
          <a:xfrm>
            <a:off x="301752" y="1527048"/>
            <a:ext cx="8503920" cy="5045224"/>
          </a:xfrm>
        </p:spPr>
        <p:txBody>
          <a:bodyPr>
            <a:normAutofit fontScale="85000" lnSpcReduction="20000"/>
          </a:bodyPr>
          <a:lstStyle/>
          <a:p>
            <a:r>
              <a:rPr lang="it-IT" dirty="0" smtClean="0"/>
              <a:t>These factors made the </a:t>
            </a:r>
            <a:r>
              <a:rPr lang="it-IT" dirty="0" smtClean="0"/>
              <a:t>1830 </a:t>
            </a:r>
            <a:r>
              <a:rPr lang="it-IT" dirty="0" err="1" smtClean="0"/>
              <a:t>Constitution</a:t>
            </a:r>
            <a:r>
              <a:rPr lang="it-IT" dirty="0" smtClean="0"/>
              <a:t> </a:t>
            </a:r>
            <a:r>
              <a:rPr lang="it-IT" dirty="0" smtClean="0">
                <a:effectLst>
                  <a:outerShdw blurRad="38100" dist="38100" dir="2700000" algn="tl">
                    <a:srgbClr val="000000">
                      <a:alpha val="43137"/>
                    </a:srgbClr>
                  </a:outerShdw>
                </a:effectLst>
              </a:rPr>
              <a:t>more responsive to the bourgeois character</a:t>
            </a:r>
            <a:r>
              <a:rPr lang="it-IT" dirty="0" smtClean="0"/>
              <a:t> imprinted by the July Revolution</a:t>
            </a:r>
          </a:p>
          <a:p>
            <a:r>
              <a:rPr lang="it-IT" dirty="0" smtClean="0"/>
              <a:t>The primacy of the bourgeoisie emerged from the representation in the </a:t>
            </a:r>
            <a:r>
              <a:rPr lang="it-IT" dirty="0" err="1" smtClean="0"/>
              <a:t>two</a:t>
            </a:r>
            <a:r>
              <a:rPr lang="it-IT" dirty="0" smtClean="0"/>
              <a:t> </a:t>
            </a:r>
            <a:r>
              <a:rPr lang="it-IT" dirty="0" err="1" smtClean="0"/>
              <a:t>chambers</a:t>
            </a:r>
            <a:r>
              <a:rPr lang="it-IT" dirty="0" smtClean="0"/>
              <a:t> and </a:t>
            </a:r>
            <a:r>
              <a:rPr lang="it-IT" dirty="0" smtClean="0"/>
              <a:t>especially in the </a:t>
            </a:r>
            <a:r>
              <a:rPr lang="it-IT" dirty="0" err="1" smtClean="0"/>
              <a:t>elective</a:t>
            </a:r>
            <a:r>
              <a:rPr lang="it-IT" dirty="0" smtClean="0"/>
              <a:t> </a:t>
            </a:r>
            <a:r>
              <a:rPr lang="it-IT" dirty="0" err="1" smtClean="0"/>
              <a:t>one</a:t>
            </a:r>
            <a:endParaRPr lang="it-IT" dirty="0" smtClean="0"/>
          </a:p>
          <a:p>
            <a:r>
              <a:rPr lang="it-IT" dirty="0" err="1" smtClean="0"/>
              <a:t>Very</a:t>
            </a:r>
            <a:r>
              <a:rPr lang="it-IT" dirty="0" smtClean="0"/>
              <a:t> </a:t>
            </a:r>
            <a:r>
              <a:rPr lang="it-IT" dirty="0" err="1" smtClean="0"/>
              <a:t>important</a:t>
            </a:r>
            <a:r>
              <a:rPr lang="it-IT" dirty="0" smtClean="0"/>
              <a:t> </a:t>
            </a:r>
            <a:r>
              <a:rPr lang="it-IT" dirty="0" smtClean="0"/>
              <a:t>appeared the u</a:t>
            </a:r>
            <a:r>
              <a:rPr lang="it-IT" dirty="0" smtClean="0">
                <a:effectLst>
                  <a:outerShdw blurRad="38100" dist="38100" dir="2700000" algn="tl">
                    <a:srgbClr val="000000">
                      <a:alpha val="43137"/>
                    </a:srgbClr>
                  </a:outerShdw>
                </a:effectLst>
              </a:rPr>
              <a:t>nitary and homogeneous character of the </a:t>
            </a:r>
            <a:r>
              <a:rPr lang="it-IT" dirty="0" err="1" smtClean="0">
                <a:effectLst>
                  <a:outerShdw blurRad="38100" dist="38100" dir="2700000" algn="tl">
                    <a:srgbClr val="000000">
                      <a:alpha val="43137"/>
                    </a:srgbClr>
                  </a:outerShdw>
                </a:effectLst>
              </a:rPr>
              <a:t>government</a:t>
            </a:r>
            <a:r>
              <a:rPr lang="it-IT" dirty="0" smtClean="0"/>
              <a:t>, </a:t>
            </a:r>
            <a:r>
              <a:rPr lang="it-IT" dirty="0" smtClean="0"/>
              <a:t>responsible in front </a:t>
            </a:r>
            <a:r>
              <a:rPr lang="it-IT" dirty="0" err="1" smtClean="0"/>
              <a:t>of</a:t>
            </a:r>
            <a:r>
              <a:rPr lang="it-IT" dirty="0" smtClean="0"/>
              <a:t> </a:t>
            </a:r>
            <a:r>
              <a:rPr lang="it-IT" dirty="0" err="1" smtClean="0"/>
              <a:t>Parliament</a:t>
            </a:r>
            <a:r>
              <a:rPr lang="it-IT" dirty="0" smtClean="0"/>
              <a:t>, </a:t>
            </a:r>
            <a:r>
              <a:rPr lang="it-IT" dirty="0" smtClean="0"/>
              <a:t>linked to it by a relationship of trust</a:t>
            </a:r>
          </a:p>
          <a:p>
            <a:r>
              <a:rPr lang="it-IT" dirty="0" smtClean="0"/>
              <a:t>The representative system and the primacy of parliament were validated by:</a:t>
            </a:r>
          </a:p>
          <a:p>
            <a:pPr lvl="1"/>
            <a:r>
              <a:rPr lang="it-IT" sz="2500" dirty="0" smtClean="0">
                <a:solidFill>
                  <a:srgbClr val="C00000"/>
                </a:solidFill>
                <a:effectLst>
                  <a:outerShdw blurRad="38100" dist="38100" dir="2700000" algn="tl">
                    <a:srgbClr val="000000">
                      <a:alpha val="43137"/>
                    </a:srgbClr>
                  </a:outerShdw>
                </a:effectLst>
              </a:rPr>
              <a:t>The Belgian constitution of 1831</a:t>
            </a:r>
            <a:r>
              <a:rPr lang="it-IT" sz="2500" dirty="0" smtClean="0">
                <a:solidFill>
                  <a:srgbClr val="C00000"/>
                </a:solidFill>
              </a:rPr>
              <a:t> that sanctioned the elective nature of the Upper House (Senate) establishing a smaller electorate </a:t>
            </a:r>
            <a:r>
              <a:rPr lang="it-IT" sz="2500" dirty="0" err="1" smtClean="0">
                <a:solidFill>
                  <a:srgbClr val="C00000"/>
                </a:solidFill>
              </a:rPr>
              <a:t>than</a:t>
            </a:r>
            <a:r>
              <a:rPr lang="it-IT" sz="2500" dirty="0" smtClean="0">
                <a:solidFill>
                  <a:srgbClr val="C00000"/>
                </a:solidFill>
              </a:rPr>
              <a:t> </a:t>
            </a:r>
            <a:r>
              <a:rPr lang="it-IT" sz="2500" dirty="0" smtClean="0">
                <a:solidFill>
                  <a:srgbClr val="C00000"/>
                </a:solidFill>
              </a:rPr>
              <a:t>the </a:t>
            </a:r>
            <a:r>
              <a:rPr lang="it-IT" sz="2500" dirty="0" err="1" smtClean="0">
                <a:solidFill>
                  <a:srgbClr val="C00000"/>
                </a:solidFill>
              </a:rPr>
              <a:t>o</a:t>
            </a:r>
            <a:r>
              <a:rPr lang="it-IT" sz="2500" dirty="0" err="1" smtClean="0">
                <a:solidFill>
                  <a:srgbClr val="C00000"/>
                </a:solidFill>
              </a:rPr>
              <a:t>ther</a:t>
            </a:r>
            <a:r>
              <a:rPr lang="it-IT" sz="2500" dirty="0" smtClean="0">
                <a:solidFill>
                  <a:srgbClr val="C00000"/>
                </a:solidFill>
              </a:rPr>
              <a:t> </a:t>
            </a:r>
            <a:r>
              <a:rPr lang="it-IT" sz="2500" dirty="0" err="1" smtClean="0">
                <a:solidFill>
                  <a:srgbClr val="C00000"/>
                </a:solidFill>
              </a:rPr>
              <a:t>Chamber</a:t>
            </a:r>
            <a:r>
              <a:rPr lang="en-US" sz="2500" dirty="0" smtClean="0">
                <a:solidFill>
                  <a:srgbClr val="C00000"/>
                </a:solidFill>
              </a:rPr>
              <a:t> </a:t>
            </a:r>
            <a:endParaRPr lang="en-US" sz="2500" dirty="0" smtClean="0">
              <a:solidFill>
                <a:srgbClr val="C00000"/>
              </a:solidFill>
            </a:endParaRPr>
          </a:p>
          <a:p>
            <a:pPr lvl="1"/>
            <a:r>
              <a:rPr lang="en-US" sz="2500" dirty="0" smtClean="0">
                <a:solidFill>
                  <a:srgbClr val="C00000"/>
                </a:solidFill>
                <a:effectLst>
                  <a:outerShdw blurRad="38100" dist="38100" dir="2700000" algn="tl">
                    <a:srgbClr val="000000">
                      <a:alpha val="43137"/>
                    </a:srgbClr>
                  </a:outerShdw>
                </a:effectLst>
              </a:rPr>
              <a:t>The English electoral reform of 1832</a:t>
            </a:r>
            <a:r>
              <a:rPr lang="en-US" sz="2500" dirty="0" smtClean="0">
                <a:solidFill>
                  <a:srgbClr val="C00000"/>
                </a:solidFill>
              </a:rPr>
              <a:t> (</a:t>
            </a:r>
            <a:r>
              <a:rPr lang="en-US" sz="2500" i="1" dirty="0" smtClean="0">
                <a:solidFill>
                  <a:srgbClr val="C00000"/>
                </a:solidFill>
              </a:rPr>
              <a:t>Reform Bill</a:t>
            </a:r>
            <a:r>
              <a:rPr lang="en-US" sz="2500" dirty="0" smtClean="0">
                <a:solidFill>
                  <a:srgbClr val="C00000"/>
                </a:solidFill>
              </a:rPr>
              <a:t>), which tripled the number of those entitled to vote, transformed the basis of the English constitution, making it from aristocratic to bourgeois.</a:t>
            </a:r>
            <a:endParaRPr lang="it-IT" sz="2500" dirty="0">
              <a:solidFill>
                <a:srgbClr val="C0000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lstStyle/>
          <a:p>
            <a:r>
              <a:rPr lang="it-IT" dirty="0" smtClean="0"/>
              <a:t>1848-1948</a:t>
            </a:r>
            <a:endParaRPr lang="it-IT" dirty="0"/>
          </a:p>
        </p:txBody>
      </p:sp>
      <p:sp>
        <p:nvSpPr>
          <p:cNvPr id="4" name="Titolo 3"/>
          <p:cNvSpPr>
            <a:spLocks noGrp="1"/>
          </p:cNvSpPr>
          <p:nvPr>
            <p:ph type="title"/>
          </p:nvPr>
        </p:nvSpPr>
        <p:spPr/>
        <p:txBody>
          <a:bodyPr>
            <a:normAutofit fontScale="90000"/>
          </a:bodyPr>
          <a:lstStyle/>
          <a:p>
            <a:r>
              <a:rPr lang="it-IT" dirty="0" err="1" smtClean="0"/>
              <a:t>From</a:t>
            </a:r>
            <a:r>
              <a:rPr lang="it-IT" dirty="0" smtClean="0"/>
              <a:t> </a:t>
            </a:r>
            <a:r>
              <a:rPr lang="it-IT" dirty="0" smtClean="0"/>
              <a:t>the </a:t>
            </a:r>
            <a:r>
              <a:rPr lang="it-IT" dirty="0" err="1" smtClean="0"/>
              <a:t>Albertine</a:t>
            </a:r>
            <a:r>
              <a:rPr lang="it-IT" dirty="0" smtClean="0"/>
              <a:t> </a:t>
            </a:r>
            <a:r>
              <a:rPr lang="it-IT" dirty="0" err="1" smtClean="0"/>
              <a:t>Statute</a:t>
            </a:r>
            <a:r>
              <a:rPr lang="it-IT" dirty="0" smtClean="0"/>
              <a:t> </a:t>
            </a:r>
            <a:r>
              <a:rPr lang="it-IT" dirty="0" err="1" smtClean="0"/>
              <a:t>to</a:t>
            </a:r>
            <a:r>
              <a:rPr lang="it-IT" dirty="0" smtClean="0"/>
              <a:t> </a:t>
            </a:r>
            <a:r>
              <a:rPr lang="it-IT" dirty="0" smtClean="0"/>
              <a:t>the </a:t>
            </a:r>
            <a:r>
              <a:rPr lang="it-IT" dirty="0" smtClean="0"/>
              <a:t>Constitution of the Italian Republic</a:t>
            </a:r>
            <a:endParaRPr lang="it-IT"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1848 in Italy</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85000" lnSpcReduction="10000"/>
          </a:bodyPr>
          <a:lstStyle/>
          <a:p>
            <a:r>
              <a:rPr lang="en-US" dirty="0" smtClean="0"/>
              <a:t>In 1848 the constitutional authorities triumphed in the various Italian states </a:t>
            </a:r>
          </a:p>
          <a:p>
            <a:pPr lvl="1"/>
            <a:r>
              <a:rPr lang="en-US" dirty="0" smtClean="0">
                <a:solidFill>
                  <a:srgbClr val="002060"/>
                </a:solidFill>
              </a:rPr>
              <a:t>They had </a:t>
            </a:r>
            <a:r>
              <a:rPr lang="en-US" dirty="0" smtClean="0">
                <a:solidFill>
                  <a:srgbClr val="002060"/>
                </a:solidFill>
              </a:rPr>
              <a:t>a constitution granted by the King in the Kingdom </a:t>
            </a:r>
            <a:r>
              <a:rPr lang="en-US" dirty="0" smtClean="0">
                <a:solidFill>
                  <a:srgbClr val="002060"/>
                </a:solidFill>
              </a:rPr>
              <a:t>of Sardinia, Grand Duchy of Tuscany, State of the Church and Duchy of Parma.</a:t>
            </a:r>
          </a:p>
          <a:p>
            <a:pPr lvl="1"/>
            <a:r>
              <a:rPr lang="en-US" dirty="0" smtClean="0">
                <a:solidFill>
                  <a:srgbClr val="002060"/>
                </a:solidFill>
              </a:rPr>
              <a:t>In the kingdom of the two </a:t>
            </a:r>
            <a:r>
              <a:rPr lang="en-US" dirty="0" err="1" smtClean="0">
                <a:solidFill>
                  <a:srgbClr val="002060"/>
                </a:solidFill>
              </a:rPr>
              <a:t>Sicilies</a:t>
            </a:r>
            <a:r>
              <a:rPr lang="en-US" dirty="0" smtClean="0">
                <a:solidFill>
                  <a:srgbClr val="002060"/>
                </a:solidFill>
              </a:rPr>
              <a:t>, the constitution was the work of a parliament convened in </a:t>
            </a:r>
            <a:r>
              <a:rPr lang="en-US" dirty="0" smtClean="0">
                <a:solidFill>
                  <a:srgbClr val="002060"/>
                </a:solidFill>
              </a:rPr>
              <a:t>Palermo, </a:t>
            </a:r>
            <a:r>
              <a:rPr lang="en-US" dirty="0" smtClean="0">
                <a:solidFill>
                  <a:srgbClr val="002060"/>
                </a:solidFill>
              </a:rPr>
              <a:t>in contrast to the voluptuousness of the government of Naples.</a:t>
            </a:r>
          </a:p>
          <a:p>
            <a:pPr lvl="1"/>
            <a:r>
              <a:rPr lang="en-US" dirty="0" smtClean="0">
                <a:solidFill>
                  <a:srgbClr val="002060"/>
                </a:solidFill>
              </a:rPr>
              <a:t>In the Roman Republic of 1849, the </a:t>
            </a:r>
            <a:r>
              <a:rPr lang="en-US" dirty="0" smtClean="0">
                <a:solidFill>
                  <a:srgbClr val="002060"/>
                </a:solidFill>
              </a:rPr>
              <a:t>Charter was </a:t>
            </a:r>
            <a:r>
              <a:rPr lang="en-US" dirty="0" smtClean="0">
                <a:solidFill>
                  <a:srgbClr val="002060"/>
                </a:solidFill>
              </a:rPr>
              <a:t>drawn up by a constituent assembly specifically elected for the purpose.</a:t>
            </a:r>
          </a:p>
          <a:p>
            <a:r>
              <a:rPr lang="en-US" dirty="0" smtClean="0"/>
              <a:t>With the exception of these last two </a:t>
            </a:r>
            <a:r>
              <a:rPr lang="en-US" dirty="0" smtClean="0"/>
              <a:t>experiences, </a:t>
            </a:r>
            <a:r>
              <a:rPr lang="en-US" dirty="0" smtClean="0"/>
              <a:t>they were short </a:t>
            </a:r>
            <a:r>
              <a:rPr lang="en-US" dirty="0" smtClean="0"/>
              <a:t>constitutions, </a:t>
            </a:r>
            <a:r>
              <a:rPr lang="en-US" dirty="0" smtClean="0"/>
              <a:t>inspired by the French model of 1830: </a:t>
            </a:r>
          </a:p>
          <a:p>
            <a:pPr lvl="1"/>
            <a:r>
              <a:rPr lang="en-US" dirty="0" smtClean="0">
                <a:solidFill>
                  <a:srgbClr val="002060"/>
                </a:solidFill>
              </a:rPr>
              <a:t>legislative power entrusted to the king and parliament</a:t>
            </a:r>
          </a:p>
          <a:p>
            <a:pPr lvl="1"/>
            <a:r>
              <a:rPr lang="en-US" dirty="0" smtClean="0">
                <a:solidFill>
                  <a:srgbClr val="002060"/>
                </a:solidFill>
              </a:rPr>
              <a:t>Two </a:t>
            </a:r>
            <a:r>
              <a:rPr lang="en-US" dirty="0" smtClean="0">
                <a:solidFill>
                  <a:srgbClr val="002060"/>
                </a:solidFill>
              </a:rPr>
              <a:t>chambers, </a:t>
            </a:r>
            <a:r>
              <a:rPr lang="en-US" dirty="0" smtClean="0">
                <a:solidFill>
                  <a:srgbClr val="002060"/>
                </a:solidFill>
              </a:rPr>
              <a:t>one elected on a census basis and the other appointed by the </a:t>
            </a:r>
            <a:r>
              <a:rPr lang="en-US" dirty="0" smtClean="0">
                <a:solidFill>
                  <a:srgbClr val="002060"/>
                </a:solidFill>
              </a:rPr>
              <a:t>King</a:t>
            </a:r>
            <a:endParaRPr lang="en-US" dirty="0" smtClean="0">
              <a:solidFill>
                <a:srgbClr val="002060"/>
              </a:solidFill>
            </a:endParaRPr>
          </a:p>
          <a:p>
            <a:pPr lvl="1"/>
            <a:r>
              <a:rPr lang="en-US" dirty="0" smtClean="0">
                <a:solidFill>
                  <a:srgbClr val="002060"/>
                </a:solidFill>
              </a:rPr>
              <a:t>Judicial power dependent </a:t>
            </a:r>
            <a:r>
              <a:rPr lang="en-US" dirty="0" smtClean="0">
                <a:solidFill>
                  <a:srgbClr val="002060"/>
                </a:solidFill>
              </a:rPr>
              <a:t>on executive power</a:t>
            </a:r>
            <a:endParaRPr lang="en-US" dirty="0" smtClean="0">
              <a:solidFill>
                <a:srgbClr val="002060"/>
              </a:solidFill>
            </a:endParaRPr>
          </a:p>
          <a:p>
            <a:endParaRPr lang="en-US" dirty="0" smtClean="0"/>
          </a:p>
          <a:p>
            <a:pPr lvl="1"/>
            <a:endParaRPr lang="it-IT" dirty="0" smtClean="0">
              <a:solidFill>
                <a:srgbClr val="002060"/>
              </a:solidFill>
            </a:endParaRPr>
          </a:p>
          <a:p>
            <a:pPr lvl="1"/>
            <a:endParaRPr lang="it-IT" dirty="0" smtClean="0">
              <a:solidFill>
                <a:srgbClr val="C00000"/>
              </a:solidFill>
            </a:endParaRPr>
          </a:p>
          <a:p>
            <a:endParaRPr lang="it-IT"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Albertine</a:t>
            </a:r>
            <a:r>
              <a:rPr lang="it-IT" dirty="0" smtClean="0"/>
              <a:t> </a:t>
            </a:r>
            <a:r>
              <a:rPr lang="it-IT" dirty="0" err="1" smtClean="0"/>
              <a:t>statute</a:t>
            </a:r>
            <a:r>
              <a:rPr lang="it-IT" dirty="0" smtClean="0"/>
              <a:t> </a:t>
            </a:r>
            <a:endParaRPr lang="it-IT" dirty="0"/>
          </a:p>
        </p:txBody>
      </p:sp>
      <p:sp>
        <p:nvSpPr>
          <p:cNvPr id="3" name="Segnaposto contenuto 2"/>
          <p:cNvSpPr>
            <a:spLocks noGrp="1"/>
          </p:cNvSpPr>
          <p:nvPr>
            <p:ph sz="quarter" idx="1"/>
          </p:nvPr>
        </p:nvSpPr>
        <p:spPr>
          <a:xfrm>
            <a:off x="301752" y="1527048"/>
            <a:ext cx="8503920" cy="5116662"/>
          </a:xfrm>
        </p:spPr>
        <p:txBody>
          <a:bodyPr>
            <a:normAutofit fontScale="77500" lnSpcReduction="20000"/>
          </a:bodyPr>
          <a:lstStyle/>
          <a:p>
            <a:r>
              <a:rPr lang="en-US" dirty="0" smtClean="0"/>
              <a:t>The only constitution that survived the uprisings of 1848 was </a:t>
            </a:r>
            <a:r>
              <a:rPr lang="en-US" dirty="0" smtClean="0">
                <a:effectLst>
                  <a:outerShdw blurRad="38100" dist="38100" dir="2700000" algn="tl">
                    <a:srgbClr val="000000">
                      <a:alpha val="43137"/>
                    </a:srgbClr>
                  </a:outerShdw>
                </a:effectLst>
              </a:rPr>
              <a:t>the Statute of the Kingdom of Sardinia</a:t>
            </a:r>
          </a:p>
          <a:p>
            <a:r>
              <a:rPr lang="en-US" dirty="0" smtClean="0"/>
              <a:t>It became the fulcrum of liberal hopes in Italy</a:t>
            </a:r>
          </a:p>
          <a:p>
            <a:r>
              <a:rPr lang="en-US" dirty="0" smtClean="0"/>
              <a:t>Thanks to its </a:t>
            </a:r>
            <a:r>
              <a:rPr lang="en-US" dirty="0" smtClean="0">
                <a:effectLst>
                  <a:outerShdw blurRad="38100" dist="38100" dir="2700000" algn="tl">
                    <a:srgbClr val="000000">
                      <a:alpha val="43137"/>
                    </a:srgbClr>
                  </a:outerShdw>
                </a:effectLst>
              </a:rPr>
              <a:t>flexible constitution character </a:t>
            </a:r>
            <a:r>
              <a:rPr lang="en-US" dirty="0" smtClean="0"/>
              <a:t>(i.e. modifiable by ordinary law), it testified to its ability to conform to political transformations.</a:t>
            </a:r>
          </a:p>
          <a:p>
            <a:r>
              <a:rPr lang="en-US" dirty="0" smtClean="0"/>
              <a:t>It consisted of </a:t>
            </a:r>
            <a:r>
              <a:rPr lang="en-US" dirty="0" smtClean="0">
                <a:effectLst>
                  <a:outerShdw blurRad="38100" dist="38100" dir="2700000" algn="tl">
                    <a:srgbClr val="000000">
                      <a:alpha val="43137"/>
                    </a:srgbClr>
                  </a:outerShdw>
                </a:effectLst>
              </a:rPr>
              <a:t>81 </a:t>
            </a:r>
            <a:r>
              <a:rPr lang="en-US" dirty="0" smtClean="0">
                <a:effectLst>
                  <a:outerShdw blurRad="38100" dist="38100" dir="2700000" algn="tl">
                    <a:srgbClr val="000000">
                      <a:alpha val="43137"/>
                    </a:srgbClr>
                  </a:outerShdw>
                </a:effectLst>
              </a:rPr>
              <a:t>articles,</a:t>
            </a:r>
            <a:r>
              <a:rPr lang="en-US" dirty="0" smtClean="0"/>
              <a:t> </a:t>
            </a:r>
            <a:r>
              <a:rPr lang="en-US" dirty="0" smtClean="0"/>
              <a:t>22 of which were reserved to define the </a:t>
            </a:r>
            <a:r>
              <a:rPr lang="en-US" dirty="0" smtClean="0">
                <a:effectLst>
                  <a:outerShdw blurRad="38100" dist="38100" dir="2700000" algn="tl">
                    <a:srgbClr val="000000">
                      <a:alpha val="43137"/>
                    </a:srgbClr>
                  </a:outerShdw>
                </a:effectLst>
              </a:rPr>
              <a:t>prerogatives of the king</a:t>
            </a:r>
            <a:r>
              <a:rPr lang="en-US" dirty="0" smtClean="0"/>
              <a:t>, to whom was attributed the </a:t>
            </a:r>
            <a:r>
              <a:rPr lang="en-US" dirty="0" smtClean="0">
                <a:effectLst>
                  <a:outerShdw blurRad="38100" dist="38100" dir="2700000" algn="tl">
                    <a:srgbClr val="000000">
                      <a:alpha val="43137"/>
                    </a:srgbClr>
                  </a:outerShdw>
                </a:effectLst>
              </a:rPr>
              <a:t>executive power</a:t>
            </a:r>
            <a:r>
              <a:rPr lang="en-US" dirty="0" smtClean="0"/>
              <a:t>, the </a:t>
            </a:r>
            <a:r>
              <a:rPr lang="en-US" dirty="0" smtClean="0">
                <a:effectLst>
                  <a:outerShdw blurRad="38100" dist="38100" dir="2700000" algn="tl">
                    <a:srgbClr val="000000">
                      <a:alpha val="43137"/>
                    </a:srgbClr>
                  </a:outerShdw>
                </a:effectLst>
              </a:rPr>
              <a:t>nominal superintendence of the judiciary</a:t>
            </a:r>
            <a:r>
              <a:rPr lang="en-US" dirty="0" smtClean="0"/>
              <a:t>, the </a:t>
            </a:r>
            <a:r>
              <a:rPr lang="en-US" dirty="0" smtClean="0">
                <a:effectLst>
                  <a:outerShdw blurRad="38100" dist="38100" dir="2700000" algn="tl">
                    <a:srgbClr val="000000">
                      <a:alpha val="43137"/>
                    </a:srgbClr>
                  </a:outerShdw>
                </a:effectLst>
              </a:rPr>
              <a:t>participation in the legislative power together with the Parliament</a:t>
            </a:r>
            <a:r>
              <a:rPr lang="en-US" dirty="0" smtClean="0"/>
              <a:t>.</a:t>
            </a:r>
          </a:p>
          <a:p>
            <a:r>
              <a:rPr lang="en-US" dirty="0" smtClean="0"/>
              <a:t>The system of representation was bicameral: </a:t>
            </a:r>
          </a:p>
          <a:p>
            <a:pPr lvl="1"/>
            <a:r>
              <a:rPr lang="en-US" sz="2600" dirty="0" smtClean="0">
                <a:solidFill>
                  <a:srgbClr val="002060"/>
                </a:solidFill>
              </a:rPr>
              <a:t>The </a:t>
            </a:r>
            <a:r>
              <a:rPr lang="en-US" sz="2600" dirty="0" smtClean="0">
                <a:solidFill>
                  <a:srgbClr val="002060"/>
                </a:solidFill>
                <a:effectLst>
                  <a:outerShdw blurRad="38100" dist="38100" dir="2700000" algn="tl">
                    <a:srgbClr val="000000">
                      <a:alpha val="43137"/>
                    </a:srgbClr>
                  </a:outerShdw>
                </a:effectLst>
              </a:rPr>
              <a:t>Senate</a:t>
            </a:r>
            <a:r>
              <a:rPr lang="en-US" sz="2600" dirty="0" smtClean="0">
                <a:solidFill>
                  <a:srgbClr val="002060"/>
                </a:solidFill>
              </a:rPr>
              <a:t> was composed of members appointed for life by the king; </a:t>
            </a:r>
          </a:p>
          <a:p>
            <a:pPr lvl="1"/>
            <a:r>
              <a:rPr lang="en-US" sz="2600" dirty="0" smtClean="0">
                <a:solidFill>
                  <a:srgbClr val="002060"/>
                </a:solidFill>
              </a:rPr>
              <a:t>the </a:t>
            </a:r>
            <a:r>
              <a:rPr lang="en-US" sz="2600" dirty="0" smtClean="0">
                <a:solidFill>
                  <a:srgbClr val="002060"/>
                </a:solidFill>
                <a:effectLst>
                  <a:outerShdw blurRad="38100" dist="38100" dir="2700000" algn="tl">
                    <a:srgbClr val="000000">
                      <a:alpha val="43137"/>
                    </a:srgbClr>
                  </a:outerShdw>
                </a:effectLst>
              </a:rPr>
              <a:t>Chamber of Deputies </a:t>
            </a:r>
            <a:r>
              <a:rPr lang="en-US" sz="2600" dirty="0" smtClean="0">
                <a:solidFill>
                  <a:srgbClr val="002060"/>
                </a:solidFill>
              </a:rPr>
              <a:t>was accessed by representatives of the nation, voted on the basis of an electoral law that was not included in the Statute. </a:t>
            </a:r>
          </a:p>
          <a:p>
            <a:r>
              <a:rPr lang="en-US" dirty="0" smtClean="0"/>
              <a:t>The fundamental rights of citizens and the inviolability of individual property were guaranteed.</a:t>
            </a:r>
            <a:endParaRPr lang="en-US"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Essential</a:t>
            </a:r>
            <a:r>
              <a:rPr lang="it-IT" dirty="0" smtClean="0"/>
              <a:t> </a:t>
            </a:r>
            <a:r>
              <a:rPr lang="it-IT" dirty="0" err="1" smtClean="0"/>
              <a:t>principles</a:t>
            </a:r>
            <a:endParaRPr lang="it-IT" dirty="0"/>
          </a:p>
        </p:txBody>
      </p:sp>
      <p:sp>
        <p:nvSpPr>
          <p:cNvPr id="3" name="Segnaposto contenuto 2"/>
          <p:cNvSpPr>
            <a:spLocks noGrp="1"/>
          </p:cNvSpPr>
          <p:nvPr>
            <p:ph sz="quarter" idx="1"/>
          </p:nvPr>
        </p:nvSpPr>
        <p:spPr>
          <a:xfrm>
            <a:off x="285720" y="1571612"/>
            <a:ext cx="8503920" cy="4786314"/>
          </a:xfrm>
        </p:spPr>
        <p:txBody>
          <a:bodyPr>
            <a:normAutofit fontScale="92500" lnSpcReduction="10000"/>
          </a:bodyPr>
          <a:lstStyle/>
          <a:p>
            <a:r>
              <a:rPr lang="en-US" dirty="0" smtClean="0"/>
              <a:t>The </a:t>
            </a:r>
            <a:r>
              <a:rPr lang="en-US" dirty="0" err="1" smtClean="0"/>
              <a:t>Albertine</a:t>
            </a:r>
            <a:r>
              <a:rPr lang="en-US" dirty="0" smtClean="0"/>
              <a:t> statute </a:t>
            </a:r>
            <a:r>
              <a:rPr lang="en-US" dirty="0" smtClean="0">
                <a:effectLst>
                  <a:outerShdw blurRad="38100" dist="38100" dir="2700000" algn="tl">
                    <a:srgbClr val="000000">
                      <a:alpha val="43137"/>
                    </a:srgbClr>
                  </a:outerShdw>
                </a:effectLst>
              </a:rPr>
              <a:t>adapted </a:t>
            </a:r>
            <a:r>
              <a:rPr lang="en-US" dirty="0" smtClean="0">
                <a:effectLst>
                  <a:outerShdw blurRad="38100" dist="38100" dir="2700000" algn="tl">
                    <a:srgbClr val="000000">
                      <a:alpha val="43137"/>
                    </a:srgbClr>
                  </a:outerShdw>
                </a:effectLst>
              </a:rPr>
              <a:t>it to </a:t>
            </a:r>
            <a:r>
              <a:rPr lang="en-US" dirty="0" smtClean="0">
                <a:effectLst>
                  <a:outerShdw blurRad="38100" dist="38100" dir="2700000" algn="tl">
                    <a:srgbClr val="000000">
                      <a:alpha val="43137"/>
                    </a:srgbClr>
                  </a:outerShdw>
                </a:effectLst>
              </a:rPr>
              <a:t>the social and institutional changes</a:t>
            </a:r>
            <a:r>
              <a:rPr lang="en-US" dirty="0" smtClean="0"/>
              <a:t> that derived </a:t>
            </a:r>
            <a:r>
              <a:rPr lang="en-US" dirty="0" smtClean="0"/>
              <a:t>from </a:t>
            </a:r>
            <a:r>
              <a:rPr lang="en-US" dirty="0" smtClean="0"/>
              <a:t>the </a:t>
            </a:r>
            <a:r>
              <a:rPr lang="en-US" dirty="0" smtClean="0">
                <a:effectLst>
                  <a:outerShdw blurRad="38100" dist="38100" dir="2700000" algn="tl">
                    <a:srgbClr val="000000">
                      <a:alpha val="43137"/>
                    </a:srgbClr>
                  </a:outerShdw>
                </a:effectLst>
              </a:rPr>
              <a:t>unification of Italy</a:t>
            </a:r>
            <a:r>
              <a:rPr lang="en-US" dirty="0" smtClean="0"/>
              <a:t>, from the </a:t>
            </a:r>
            <a:r>
              <a:rPr lang="en-US" dirty="0" smtClean="0">
                <a:effectLst>
                  <a:outerShdw blurRad="38100" dist="38100" dir="2700000" algn="tl">
                    <a:srgbClr val="000000">
                      <a:alpha val="43137"/>
                    </a:srgbClr>
                  </a:outerShdw>
                </a:effectLst>
              </a:rPr>
              <a:t>extension of the right to vote</a:t>
            </a:r>
            <a:r>
              <a:rPr lang="en-US" dirty="0" smtClean="0"/>
              <a:t>, and from the passage in 1922 from the liberal state to the </a:t>
            </a:r>
            <a:r>
              <a:rPr lang="en-US" dirty="0" smtClean="0">
                <a:effectLst>
                  <a:outerShdw blurRad="38100" dist="38100" dir="2700000" algn="tl">
                    <a:srgbClr val="000000">
                      <a:alpha val="43137"/>
                    </a:srgbClr>
                  </a:outerShdw>
                </a:effectLst>
              </a:rPr>
              <a:t>fascist</a:t>
            </a:r>
            <a:r>
              <a:rPr lang="en-US" dirty="0" smtClean="0"/>
              <a:t> one.</a:t>
            </a:r>
          </a:p>
          <a:p>
            <a:r>
              <a:rPr lang="en-US" dirty="0" smtClean="0"/>
              <a:t>The essential principles of the </a:t>
            </a:r>
            <a:r>
              <a:rPr lang="en-US" dirty="0" err="1" smtClean="0"/>
              <a:t>Albertine</a:t>
            </a:r>
            <a:r>
              <a:rPr lang="en-US" dirty="0" smtClean="0"/>
              <a:t> Statute are:</a:t>
            </a:r>
          </a:p>
          <a:p>
            <a:pPr lvl="1"/>
            <a:r>
              <a:rPr lang="en-US" dirty="0" smtClean="0">
                <a:solidFill>
                  <a:srgbClr val="002060"/>
                </a:solidFill>
                <a:effectLst>
                  <a:outerShdw blurRad="38100" dist="38100" dir="2700000" algn="tl">
                    <a:srgbClr val="000000">
                      <a:alpha val="43137"/>
                    </a:srgbClr>
                  </a:outerShdw>
                </a:effectLst>
              </a:rPr>
              <a:t>freedom of thought</a:t>
            </a:r>
            <a:r>
              <a:rPr lang="en-US" dirty="0" smtClean="0">
                <a:solidFill>
                  <a:srgbClr val="002060"/>
                </a:solidFill>
              </a:rPr>
              <a:t>, speech and equality of citizens before the law;</a:t>
            </a:r>
          </a:p>
          <a:p>
            <a:pPr lvl="1"/>
            <a:r>
              <a:rPr lang="en-US" dirty="0" smtClean="0">
                <a:solidFill>
                  <a:srgbClr val="002060"/>
                </a:solidFill>
              </a:rPr>
              <a:t>the </a:t>
            </a:r>
            <a:r>
              <a:rPr lang="en-US" dirty="0" smtClean="0">
                <a:solidFill>
                  <a:srgbClr val="002060"/>
                </a:solidFill>
                <a:effectLst>
                  <a:outerShdw blurRad="38100" dist="38100" dir="2700000" algn="tl">
                    <a:srgbClr val="000000">
                      <a:alpha val="43137"/>
                    </a:srgbClr>
                  </a:outerShdw>
                </a:effectLst>
              </a:rPr>
              <a:t>executive power reserved exclusively for the king</a:t>
            </a:r>
            <a:r>
              <a:rPr lang="en-US" dirty="0" smtClean="0">
                <a:solidFill>
                  <a:srgbClr val="002060"/>
                </a:solidFill>
              </a:rPr>
              <a:t>; </a:t>
            </a:r>
            <a:endParaRPr lang="en-US" dirty="0" smtClean="0">
              <a:solidFill>
                <a:srgbClr val="002060"/>
              </a:solidFill>
            </a:endParaRPr>
          </a:p>
          <a:p>
            <a:pPr lvl="1"/>
            <a:r>
              <a:rPr lang="en-US" dirty="0" smtClean="0">
                <a:solidFill>
                  <a:srgbClr val="002060"/>
                </a:solidFill>
                <a:effectLst>
                  <a:outerShdw blurRad="38100" dist="38100" dir="2700000" algn="tl">
                    <a:srgbClr val="000000">
                      <a:alpha val="43137"/>
                    </a:srgbClr>
                  </a:outerShdw>
                </a:effectLst>
              </a:rPr>
              <a:t>the </a:t>
            </a:r>
            <a:r>
              <a:rPr lang="en-US" dirty="0" smtClean="0">
                <a:solidFill>
                  <a:srgbClr val="002060"/>
                </a:solidFill>
                <a:effectLst>
                  <a:outerShdw blurRad="38100" dist="38100" dir="2700000" algn="tl">
                    <a:srgbClr val="000000">
                      <a:alpha val="43137"/>
                    </a:srgbClr>
                  </a:outerShdw>
                </a:effectLst>
              </a:rPr>
              <a:t>legislative power shared with the parliament</a:t>
            </a:r>
            <a:r>
              <a:rPr lang="en-US" dirty="0" smtClean="0">
                <a:solidFill>
                  <a:srgbClr val="002060"/>
                </a:solidFill>
              </a:rPr>
              <a:t>; </a:t>
            </a:r>
          </a:p>
          <a:p>
            <a:pPr lvl="1"/>
            <a:r>
              <a:rPr lang="en-US" dirty="0" smtClean="0">
                <a:solidFill>
                  <a:srgbClr val="002060"/>
                </a:solidFill>
              </a:rPr>
              <a:t>the </a:t>
            </a:r>
            <a:r>
              <a:rPr lang="en-US" dirty="0" smtClean="0">
                <a:solidFill>
                  <a:srgbClr val="002060"/>
                </a:solidFill>
                <a:effectLst>
                  <a:outerShdw blurRad="38100" dist="38100" dir="2700000" algn="tl">
                    <a:srgbClr val="000000">
                      <a:alpha val="43137"/>
                    </a:srgbClr>
                  </a:outerShdw>
                </a:effectLst>
              </a:rPr>
              <a:t>judicial power entrusted to magistrate</a:t>
            </a:r>
            <a:r>
              <a:rPr lang="en-US" dirty="0" smtClean="0">
                <a:solidFill>
                  <a:srgbClr val="002060"/>
                </a:solidFill>
              </a:rPr>
              <a:t>s appointed by the royal court;</a:t>
            </a:r>
          </a:p>
          <a:p>
            <a:pPr lvl="1"/>
            <a:r>
              <a:rPr lang="en-US" dirty="0" smtClean="0">
                <a:solidFill>
                  <a:srgbClr val="002060"/>
                </a:solidFill>
              </a:rPr>
              <a:t>the </a:t>
            </a:r>
            <a:r>
              <a:rPr lang="en-US" dirty="0" smtClean="0">
                <a:solidFill>
                  <a:srgbClr val="002060"/>
                </a:solidFill>
                <a:effectLst>
                  <a:outerShdw blurRad="38100" dist="38100" dir="2700000" algn="tl">
                    <a:srgbClr val="000000">
                      <a:alpha val="43137"/>
                    </a:srgbClr>
                  </a:outerShdw>
                </a:effectLst>
              </a:rPr>
              <a:t>responsibility of ministers only before the king</a:t>
            </a:r>
            <a:r>
              <a:rPr lang="en-US" dirty="0" smtClean="0">
                <a:solidFill>
                  <a:srgbClr val="002060"/>
                </a:solidFill>
              </a:rPr>
              <a:t>;</a:t>
            </a:r>
          </a:p>
          <a:p>
            <a:pPr lvl="1"/>
            <a:r>
              <a:rPr lang="en-US" dirty="0" smtClean="0">
                <a:solidFill>
                  <a:srgbClr val="002060"/>
                </a:solidFill>
              </a:rPr>
              <a:t>the declaration of the </a:t>
            </a:r>
            <a:r>
              <a:rPr lang="en-US" dirty="0" smtClean="0">
                <a:solidFill>
                  <a:srgbClr val="002060"/>
                </a:solidFill>
                <a:effectLst>
                  <a:outerShdw blurRad="38100" dist="38100" dir="2700000" algn="tl">
                    <a:srgbClr val="000000">
                      <a:alpha val="43137"/>
                    </a:srgbClr>
                  </a:outerShdw>
                </a:effectLst>
              </a:rPr>
              <a:t>Catholic</a:t>
            </a:r>
            <a:r>
              <a:rPr lang="en-US" dirty="0" smtClean="0">
                <a:solidFill>
                  <a:srgbClr val="002060"/>
                </a:solidFill>
              </a:rPr>
              <a:t> </a:t>
            </a:r>
            <a:r>
              <a:rPr lang="en-US" dirty="0" smtClean="0">
                <a:solidFill>
                  <a:srgbClr val="002060"/>
                </a:solidFill>
                <a:effectLst>
                  <a:outerShdw blurRad="38100" dist="38100" dir="2700000" algn="tl">
                    <a:srgbClr val="000000">
                      <a:alpha val="43137"/>
                    </a:srgbClr>
                  </a:outerShdw>
                </a:effectLst>
              </a:rPr>
              <a:t>religion</a:t>
            </a:r>
            <a:r>
              <a:rPr lang="en-US" dirty="0" smtClean="0">
                <a:solidFill>
                  <a:srgbClr val="002060"/>
                </a:solidFill>
              </a:rPr>
              <a:t> as the "state religion".</a:t>
            </a:r>
          </a:p>
          <a:p>
            <a:endParaRPr lang="en-US" dirty="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Characters</a:t>
            </a:r>
            <a:r>
              <a:rPr lang="it-IT" dirty="0" smtClean="0"/>
              <a:t> </a:t>
            </a:r>
            <a:r>
              <a:rPr lang="it-IT" dirty="0" err="1" smtClean="0"/>
              <a:t>of</a:t>
            </a:r>
            <a:r>
              <a:rPr lang="it-IT" dirty="0" smtClean="0"/>
              <a:t> the </a:t>
            </a:r>
            <a:r>
              <a:rPr lang="it-IT" dirty="0" err="1" smtClean="0"/>
              <a:t>Albertine</a:t>
            </a:r>
            <a:r>
              <a:rPr lang="it-IT" dirty="0" smtClean="0"/>
              <a:t> </a:t>
            </a:r>
            <a:r>
              <a:rPr lang="it-IT" dirty="0" err="1" smtClean="0"/>
              <a:t>Statute</a:t>
            </a:r>
            <a:endParaRPr lang="it-IT" dirty="0"/>
          </a:p>
        </p:txBody>
      </p:sp>
      <p:sp>
        <p:nvSpPr>
          <p:cNvPr id="3" name="Segnaposto contenuto 2"/>
          <p:cNvSpPr>
            <a:spLocks noGrp="1"/>
          </p:cNvSpPr>
          <p:nvPr>
            <p:ph sz="quarter" idx="1"/>
          </p:nvPr>
        </p:nvSpPr>
        <p:spPr>
          <a:xfrm>
            <a:off x="214282" y="1500174"/>
            <a:ext cx="8591390" cy="5072098"/>
          </a:xfrm>
        </p:spPr>
        <p:txBody>
          <a:bodyPr>
            <a:normAutofit fontScale="92500" lnSpcReduction="20000"/>
          </a:bodyPr>
          <a:lstStyle/>
          <a:p>
            <a:r>
              <a:rPr lang="en-US" sz="3000" dirty="0" smtClean="0">
                <a:solidFill>
                  <a:srgbClr val="002060"/>
                </a:solidFill>
              </a:rPr>
              <a:t>a </a:t>
            </a:r>
            <a:r>
              <a:rPr lang="en-US" sz="3000" dirty="0" smtClean="0">
                <a:solidFill>
                  <a:srgbClr val="002060"/>
                </a:solidFill>
                <a:effectLst>
                  <a:outerShdw blurRad="38100" dist="38100" dir="2700000" algn="tl">
                    <a:srgbClr val="000000">
                      <a:alpha val="43137"/>
                    </a:srgbClr>
                  </a:outerShdw>
                </a:effectLst>
              </a:rPr>
              <a:t>constitution granted</a:t>
            </a:r>
            <a:r>
              <a:rPr lang="en-US" sz="3000" dirty="0" smtClean="0">
                <a:solidFill>
                  <a:srgbClr val="002060"/>
                </a:solidFill>
              </a:rPr>
              <a:t>: the Statute was not the result of collaboration with the people;</a:t>
            </a:r>
          </a:p>
          <a:p>
            <a:r>
              <a:rPr lang="en-US" sz="3000" dirty="0" smtClean="0">
                <a:solidFill>
                  <a:srgbClr val="002060"/>
                </a:solidFill>
              </a:rPr>
              <a:t>a </a:t>
            </a:r>
            <a:r>
              <a:rPr lang="en-US" sz="3000" dirty="0" smtClean="0">
                <a:solidFill>
                  <a:srgbClr val="002060"/>
                </a:solidFill>
                <a:effectLst>
                  <a:outerShdw blurRad="38100" dist="38100" dir="2700000" algn="tl">
                    <a:srgbClr val="000000">
                      <a:alpha val="43137"/>
                    </a:srgbClr>
                  </a:outerShdw>
                </a:effectLst>
              </a:rPr>
              <a:t>flexible constitution</a:t>
            </a:r>
            <a:r>
              <a:rPr lang="en-US" sz="3000" dirty="0" smtClean="0">
                <a:solidFill>
                  <a:srgbClr val="002060"/>
                </a:solidFill>
              </a:rPr>
              <a:t>: the Statute could be modified by ordinary laws. Its elasticity allowed the transition to the fascist regime in a formally legal way;</a:t>
            </a:r>
          </a:p>
          <a:p>
            <a:r>
              <a:rPr lang="en-US" sz="3000" dirty="0" smtClean="0">
                <a:solidFill>
                  <a:srgbClr val="002060"/>
                </a:solidFill>
              </a:rPr>
              <a:t>a </a:t>
            </a:r>
            <a:r>
              <a:rPr lang="en-US" sz="3000" dirty="0" smtClean="0">
                <a:solidFill>
                  <a:srgbClr val="002060"/>
                </a:solidFill>
                <a:effectLst>
                  <a:outerShdw blurRad="38100" dist="38100" dir="2700000" algn="tl">
                    <a:srgbClr val="000000">
                      <a:alpha val="43137"/>
                    </a:srgbClr>
                  </a:outerShdw>
                </a:effectLst>
              </a:rPr>
              <a:t>monarchic constitution</a:t>
            </a:r>
            <a:r>
              <a:rPr lang="en-US" sz="3000" dirty="0" smtClean="0">
                <a:solidFill>
                  <a:srgbClr val="002060"/>
                </a:solidFill>
              </a:rPr>
              <a:t>: the structure of the State was of the monarchic type;</a:t>
            </a:r>
          </a:p>
          <a:p>
            <a:r>
              <a:rPr lang="en-US" sz="3000" dirty="0" smtClean="0">
                <a:solidFill>
                  <a:srgbClr val="002060"/>
                </a:solidFill>
              </a:rPr>
              <a:t>a </a:t>
            </a:r>
            <a:r>
              <a:rPr lang="en-US" sz="3000" dirty="0" smtClean="0">
                <a:solidFill>
                  <a:srgbClr val="002060"/>
                </a:solidFill>
                <a:effectLst>
                  <a:outerShdw blurRad="38100" dist="38100" dir="2700000" algn="tl">
                    <a:srgbClr val="000000">
                      <a:alpha val="43137"/>
                    </a:srgbClr>
                  </a:outerShdw>
                </a:effectLst>
              </a:rPr>
              <a:t>representative constitution</a:t>
            </a:r>
            <a:r>
              <a:rPr lang="en-US" sz="3000" dirty="0" smtClean="0">
                <a:solidFill>
                  <a:srgbClr val="002060"/>
                </a:solidFill>
              </a:rPr>
              <a:t>: the chamber of deputies was an elected assembly;</a:t>
            </a:r>
          </a:p>
          <a:p>
            <a:r>
              <a:rPr lang="en-US" sz="3000" dirty="0" smtClean="0">
                <a:solidFill>
                  <a:srgbClr val="002060"/>
                </a:solidFill>
              </a:rPr>
              <a:t>a </a:t>
            </a:r>
            <a:r>
              <a:rPr lang="en-US" sz="3000" dirty="0" smtClean="0">
                <a:solidFill>
                  <a:srgbClr val="002060"/>
                </a:solidFill>
                <a:effectLst>
                  <a:outerShdw blurRad="38100" dist="38100" dir="2700000" algn="tl">
                    <a:srgbClr val="000000">
                      <a:alpha val="43137"/>
                    </a:srgbClr>
                  </a:outerShdw>
                </a:effectLst>
              </a:rPr>
              <a:t>confessional constitution</a:t>
            </a:r>
            <a:r>
              <a:rPr lang="en-US" sz="3000" dirty="0" smtClean="0">
                <a:solidFill>
                  <a:srgbClr val="002060"/>
                </a:solidFill>
              </a:rPr>
              <a:t>: in the initial phase, the Statute provided for the Catholic religion as the only state religion.</a:t>
            </a:r>
          </a:p>
          <a:p>
            <a:pPr lvl="1"/>
            <a:endParaRPr lang="en-US" sz="2500" dirty="0" smtClean="0">
              <a:solidFill>
                <a:srgbClr val="002060"/>
              </a:solidFill>
            </a:endParaRPr>
          </a:p>
          <a:p>
            <a:endParaRPr lang="en-US" sz="3000" dirty="0" smtClean="0">
              <a:solidFill>
                <a:srgbClr val="00206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Separation of powers</a:t>
            </a:r>
            <a:endParaRPr lang="it-IT" dirty="0"/>
          </a:p>
        </p:txBody>
      </p:sp>
      <p:sp>
        <p:nvSpPr>
          <p:cNvPr id="3" name="Segnaposto contenuto 2"/>
          <p:cNvSpPr>
            <a:spLocks noGrp="1"/>
          </p:cNvSpPr>
          <p:nvPr>
            <p:ph sz="quarter" idx="1"/>
          </p:nvPr>
        </p:nvSpPr>
        <p:spPr>
          <a:xfrm>
            <a:off x="571472" y="1714488"/>
            <a:ext cx="8234200" cy="5357850"/>
          </a:xfrm>
        </p:spPr>
        <p:txBody>
          <a:bodyPr>
            <a:normAutofit/>
          </a:bodyPr>
          <a:lstStyle/>
          <a:p>
            <a:r>
              <a:rPr lang="en-US" dirty="0" smtClean="0"/>
              <a:t>The form of government introduced by the </a:t>
            </a:r>
            <a:r>
              <a:rPr lang="en-US" dirty="0" err="1" smtClean="0"/>
              <a:t>Albertine</a:t>
            </a:r>
            <a:r>
              <a:rPr lang="en-US" dirty="0" smtClean="0"/>
              <a:t> Statute was not based on a clear separation of powers:</a:t>
            </a:r>
          </a:p>
          <a:p>
            <a:pPr lvl="1"/>
            <a:r>
              <a:rPr lang="en-US" dirty="0" smtClean="0">
                <a:solidFill>
                  <a:srgbClr val="002060"/>
                </a:solidFill>
              </a:rPr>
              <a:t>the sovereign had executive power;</a:t>
            </a:r>
          </a:p>
          <a:p>
            <a:pPr lvl="1"/>
            <a:r>
              <a:rPr lang="en-US" dirty="0" smtClean="0">
                <a:solidFill>
                  <a:srgbClr val="002060"/>
                </a:solidFill>
              </a:rPr>
              <a:t>the Parliament, composed of two chambers (Chamber of Deputies and Senate), </a:t>
            </a:r>
            <a:r>
              <a:rPr lang="en-US" dirty="0" smtClean="0">
                <a:solidFill>
                  <a:srgbClr val="002060"/>
                </a:solidFill>
                <a:effectLst>
                  <a:outerShdw blurRad="38100" dist="38100" dir="2700000" algn="tl">
                    <a:srgbClr val="000000">
                      <a:alpha val="43137"/>
                    </a:srgbClr>
                  </a:outerShdw>
                </a:effectLst>
              </a:rPr>
              <a:t>shared with the king the ownership of the legislative power</a:t>
            </a:r>
            <a:r>
              <a:rPr lang="en-US" dirty="0" smtClean="0">
                <a:solidFill>
                  <a:srgbClr val="002060"/>
                </a:solidFill>
              </a:rPr>
              <a:t>. </a:t>
            </a:r>
          </a:p>
          <a:p>
            <a:r>
              <a:rPr lang="en-US" dirty="0" smtClean="0"/>
              <a:t>The two chambers were not placed on an equal footing: </a:t>
            </a:r>
          </a:p>
          <a:p>
            <a:pPr lvl="1"/>
            <a:r>
              <a:rPr lang="en-US" dirty="0" smtClean="0">
                <a:solidFill>
                  <a:srgbClr val="002060"/>
                </a:solidFill>
              </a:rPr>
              <a:t>The </a:t>
            </a:r>
            <a:r>
              <a:rPr lang="en-US" dirty="0" smtClean="0">
                <a:solidFill>
                  <a:srgbClr val="002060"/>
                </a:solidFill>
                <a:effectLst>
                  <a:outerShdw blurRad="38100" dist="38100" dir="2700000" algn="tl">
                    <a:srgbClr val="000000">
                      <a:alpha val="43137"/>
                    </a:srgbClr>
                  </a:outerShdw>
                </a:effectLst>
              </a:rPr>
              <a:t>Chamber of Deputies had greater powers</a:t>
            </a:r>
            <a:r>
              <a:rPr lang="en-US" dirty="0" smtClean="0">
                <a:solidFill>
                  <a:srgbClr val="002060"/>
                </a:solidFill>
              </a:rPr>
              <a:t>;</a:t>
            </a:r>
          </a:p>
          <a:p>
            <a:pPr lvl="1"/>
            <a:r>
              <a:rPr lang="en-US" dirty="0" smtClean="0">
                <a:solidFill>
                  <a:srgbClr val="002060"/>
                </a:solidFill>
              </a:rPr>
              <a:t>The </a:t>
            </a:r>
            <a:r>
              <a:rPr lang="en-US" dirty="0" smtClean="0">
                <a:solidFill>
                  <a:srgbClr val="002060"/>
                </a:solidFill>
              </a:rPr>
              <a:t>judges </a:t>
            </a:r>
            <a:r>
              <a:rPr lang="en-US" dirty="0" smtClean="0">
                <a:solidFill>
                  <a:srgbClr val="002060"/>
                </a:solidFill>
                <a:effectLst>
                  <a:outerShdw blurRad="38100" dist="38100" dir="2700000" algn="tl">
                    <a:srgbClr val="000000">
                      <a:alpha val="43137"/>
                    </a:srgbClr>
                  </a:outerShdw>
                </a:effectLst>
              </a:rPr>
              <a:t>were entrusted with the judicial power</a:t>
            </a:r>
            <a:r>
              <a:rPr lang="en-US" dirty="0" smtClean="0">
                <a:solidFill>
                  <a:srgbClr val="002060"/>
                </a:solidFill>
              </a:rPr>
              <a:t>.</a:t>
            </a:r>
          </a:p>
          <a:p>
            <a:endParaRPr lang="en-US" dirty="0"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Italian Fascism</a:t>
            </a:r>
            <a:endParaRPr lang="it-IT" dirty="0"/>
          </a:p>
        </p:txBody>
      </p:sp>
      <p:sp>
        <p:nvSpPr>
          <p:cNvPr id="3" name="Segnaposto contenuto 2"/>
          <p:cNvSpPr>
            <a:spLocks noGrp="1"/>
          </p:cNvSpPr>
          <p:nvPr>
            <p:ph sz="quarter" idx="1"/>
          </p:nvPr>
        </p:nvSpPr>
        <p:spPr>
          <a:xfrm>
            <a:off x="301752" y="1527048"/>
            <a:ext cx="8503920" cy="5045224"/>
          </a:xfrm>
        </p:spPr>
        <p:txBody>
          <a:bodyPr>
            <a:normAutofit fontScale="85000" lnSpcReduction="20000"/>
          </a:bodyPr>
          <a:lstStyle/>
          <a:p>
            <a:r>
              <a:rPr lang="en-US" dirty="0" smtClean="0"/>
              <a:t>With the fascist laws of 1925</a:t>
            </a:r>
            <a:r>
              <a:rPr lang="en-US" dirty="0" smtClean="0">
                <a:effectLst>
                  <a:outerShdw blurRad="38100" dist="38100" dir="2700000" algn="tl">
                    <a:srgbClr val="000000">
                      <a:alpha val="43137"/>
                    </a:srgbClr>
                  </a:outerShdw>
                </a:effectLst>
              </a:rPr>
              <a:t>, the </a:t>
            </a:r>
            <a:r>
              <a:rPr lang="en-US" dirty="0" err="1" smtClean="0">
                <a:effectLst>
                  <a:outerShdw blurRad="38100" dist="38100" dir="2700000" algn="tl">
                    <a:srgbClr val="000000">
                      <a:alpha val="43137"/>
                    </a:srgbClr>
                  </a:outerShdw>
                </a:effectLst>
              </a:rPr>
              <a:t>Albertine</a:t>
            </a:r>
            <a:r>
              <a:rPr lang="en-US" dirty="0" smtClean="0">
                <a:effectLst>
                  <a:outerShdw blurRad="38100" dist="38100" dir="2700000" algn="tl">
                    <a:srgbClr val="000000">
                      <a:alpha val="43137"/>
                    </a:srgbClr>
                  </a:outerShdw>
                </a:effectLst>
              </a:rPr>
              <a:t> Statute was considerably altered</a:t>
            </a:r>
            <a:r>
              <a:rPr lang="en-US" dirty="0" smtClean="0"/>
              <a:t>, to the point of making the very structure of the State authoritarian-totalitarian. </a:t>
            </a:r>
          </a:p>
          <a:p>
            <a:r>
              <a:rPr lang="en-US" dirty="0" smtClean="0"/>
              <a:t>The change in the statute ended up giving the Prime Minister </a:t>
            </a:r>
            <a:r>
              <a:rPr lang="en-US" dirty="0" smtClean="0">
                <a:effectLst>
                  <a:outerShdw blurRad="38100" dist="38100" dir="2700000" algn="tl">
                    <a:srgbClr val="000000">
                      <a:alpha val="43137"/>
                    </a:srgbClr>
                  </a:outerShdw>
                </a:effectLst>
              </a:rPr>
              <a:t>a leading legal position over the individual ministers</a:t>
            </a:r>
            <a:r>
              <a:rPr lang="en-US" dirty="0" smtClean="0"/>
              <a:t>.</a:t>
            </a:r>
          </a:p>
          <a:p>
            <a:r>
              <a:rPr lang="en-US" dirty="0" smtClean="0"/>
              <a:t>This important institutional change was followed, in 1939, by the replacement of the Chamber of Deputies with the </a:t>
            </a:r>
            <a:r>
              <a:rPr lang="en-US" dirty="0" smtClean="0">
                <a:effectLst>
                  <a:outerShdw blurRad="38100" dist="38100" dir="2700000" algn="tl">
                    <a:srgbClr val="000000">
                      <a:alpha val="43137"/>
                    </a:srgbClr>
                  </a:outerShdw>
                </a:effectLst>
              </a:rPr>
              <a:t>Chamber of </a:t>
            </a:r>
            <a:r>
              <a:rPr lang="en-US" dirty="0" err="1" smtClean="0">
                <a:effectLst>
                  <a:outerShdw blurRad="38100" dist="38100" dir="2700000" algn="tl">
                    <a:srgbClr val="000000">
                      <a:alpha val="43137"/>
                    </a:srgbClr>
                  </a:outerShdw>
                </a:effectLst>
              </a:rPr>
              <a:t>Fasci</a:t>
            </a:r>
            <a:r>
              <a:rPr lang="en-US" dirty="0" smtClean="0"/>
              <a:t>. </a:t>
            </a:r>
          </a:p>
          <a:p>
            <a:r>
              <a:rPr lang="en-US" dirty="0" smtClean="0"/>
              <a:t>In practice, the Chamber was made up partly of national </a:t>
            </a:r>
            <a:r>
              <a:rPr lang="en-US" dirty="0" err="1" smtClean="0"/>
              <a:t>councillors</a:t>
            </a:r>
            <a:r>
              <a:rPr lang="en-US" dirty="0" smtClean="0"/>
              <a:t> and partly of members of the Grand Council of Fascism.</a:t>
            </a:r>
          </a:p>
          <a:p>
            <a:r>
              <a:rPr lang="en-US" dirty="0" smtClean="0"/>
              <a:t>Thus the Chamber, which had become a permanent assembly, was formed as a result of the appointment or removal from these offices, without having to resort to periodic electoral consultations for its renewal.</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natural law</a:t>
            </a:r>
            <a:endParaRPr lang="it-IT" dirty="0"/>
          </a:p>
        </p:txBody>
      </p:sp>
      <p:sp>
        <p:nvSpPr>
          <p:cNvPr id="3" name="Segnaposto contenuto 2"/>
          <p:cNvSpPr>
            <a:spLocks noGrp="1"/>
          </p:cNvSpPr>
          <p:nvPr>
            <p:ph sz="quarter" idx="1"/>
          </p:nvPr>
        </p:nvSpPr>
        <p:spPr/>
        <p:txBody>
          <a:bodyPr>
            <a:noAutofit/>
          </a:bodyPr>
          <a:lstStyle/>
          <a:p>
            <a:r>
              <a:rPr lang="it-IT" sz="2400" dirty="0" smtClean="0"/>
              <a:t>The natural law contributed decisively to create the cultural atmosphere in </a:t>
            </a:r>
            <a:r>
              <a:rPr lang="it-IT" sz="2400" dirty="0" err="1" smtClean="0"/>
              <a:t>which</a:t>
            </a:r>
            <a:r>
              <a:rPr lang="it-IT" sz="2400" dirty="0" smtClean="0"/>
              <a:t> </a:t>
            </a:r>
            <a:r>
              <a:rPr lang="it-IT" sz="2400" dirty="0" err="1" smtClean="0"/>
              <a:t>it</a:t>
            </a:r>
            <a:r>
              <a:rPr lang="it-IT" sz="2400" dirty="0" smtClean="0"/>
              <a:t> </a:t>
            </a:r>
            <a:r>
              <a:rPr lang="it-IT" sz="2400" dirty="0" err="1" smtClean="0"/>
              <a:t>would</a:t>
            </a:r>
            <a:r>
              <a:rPr lang="it-IT" sz="2400" dirty="0" smtClean="0"/>
              <a:t> have affirmed the idea that the sovereign is also subject to the law </a:t>
            </a:r>
          </a:p>
          <a:p>
            <a:r>
              <a:rPr lang="it-IT" sz="2400" dirty="0" smtClean="0"/>
              <a:t>This idea matured thanks to</a:t>
            </a:r>
            <a:r>
              <a:rPr lang="it-IT" sz="2400" dirty="0" smtClean="0">
                <a:solidFill>
                  <a:srgbClr val="C00000"/>
                </a:solidFill>
              </a:rPr>
              <a:t> theories of natural law, </a:t>
            </a:r>
            <a:r>
              <a:rPr lang="it-IT" sz="2400" dirty="0" smtClean="0"/>
              <a:t>understood as </a:t>
            </a:r>
            <a:r>
              <a:rPr lang="it-IT" sz="2400" dirty="0" smtClean="0">
                <a:solidFill>
                  <a:srgbClr val="C00000"/>
                </a:solidFill>
              </a:rPr>
              <a:t>prior right </a:t>
            </a:r>
            <a:r>
              <a:rPr lang="it-IT" sz="2400" dirty="0" smtClean="0"/>
              <a:t>to each specific ordering of the political community </a:t>
            </a:r>
          </a:p>
          <a:p>
            <a:r>
              <a:rPr lang="it-IT" sz="2400" dirty="0" smtClean="0">
                <a:solidFill>
                  <a:srgbClr val="C00000"/>
                </a:solidFill>
              </a:rPr>
              <a:t>The idea of ​​setting up </a:t>
            </a:r>
            <a:r>
              <a:rPr lang="it-IT" sz="2400" dirty="0" smtClean="0"/>
              <a:t>as a higher law represented an additional step, which, however, was rooted in the perception that there were </a:t>
            </a:r>
            <a:r>
              <a:rPr lang="it-IT" sz="2400" dirty="0" smtClean="0">
                <a:solidFill>
                  <a:srgbClr val="C00000"/>
                </a:solidFill>
              </a:rPr>
              <a:t>most fundamental laws of other</a:t>
            </a:r>
          </a:p>
          <a:p>
            <a:r>
              <a:rPr lang="it-IT" sz="2400" dirty="0" smtClean="0"/>
              <a:t>This constituted an authentic </a:t>
            </a:r>
            <a:r>
              <a:rPr lang="it-IT" sz="2400" dirty="0" smtClean="0">
                <a:solidFill>
                  <a:srgbClr val="C00000"/>
                </a:solidFill>
              </a:rPr>
              <a:t>challenge</a:t>
            </a:r>
            <a:r>
              <a:rPr lang="it-IT" sz="2400" dirty="0" smtClean="0"/>
              <a:t> the traditional view according to which </a:t>
            </a:r>
            <a:r>
              <a:rPr lang="it-IT" sz="2400" dirty="0" smtClean="0">
                <a:solidFill>
                  <a:srgbClr val="C00000"/>
                </a:solidFill>
              </a:rPr>
              <a:t>Prince was </a:t>
            </a:r>
            <a:r>
              <a:rPr lang="it-IT" sz="2400" i="1" dirty="0" err="1" smtClean="0">
                <a:solidFill>
                  <a:srgbClr val="C00000"/>
                </a:solidFill>
                <a:effectLst>
                  <a:outerShdw blurRad="38100" dist="38100" dir="2700000" algn="tl">
                    <a:srgbClr val="000000">
                      <a:alpha val="43137"/>
                    </a:srgbClr>
                  </a:outerShdw>
                </a:effectLst>
              </a:rPr>
              <a:t>legibus</a:t>
            </a:r>
            <a:r>
              <a:rPr lang="it-IT" sz="2400" i="1" dirty="0" smtClean="0">
                <a:solidFill>
                  <a:srgbClr val="C00000"/>
                </a:solidFill>
                <a:effectLst>
                  <a:outerShdw blurRad="38100" dist="38100" dir="2700000" algn="tl">
                    <a:srgbClr val="000000">
                      <a:alpha val="43137"/>
                    </a:srgbClr>
                  </a:outerShdw>
                </a:effectLst>
              </a:rPr>
              <a:t> </a:t>
            </a:r>
            <a:r>
              <a:rPr lang="it-IT" sz="2400" i="1" dirty="0" err="1" smtClean="0">
                <a:solidFill>
                  <a:srgbClr val="C00000"/>
                </a:solidFill>
                <a:effectLst>
                  <a:outerShdw blurRad="38100" dist="38100" dir="2700000" algn="tl">
                    <a:srgbClr val="000000">
                      <a:alpha val="43137"/>
                    </a:srgbClr>
                  </a:outerShdw>
                </a:effectLst>
              </a:rPr>
              <a:t>solutus</a:t>
            </a:r>
            <a:r>
              <a:rPr lang="it-IT" sz="2400" i="1" dirty="0" smtClean="0">
                <a:solidFill>
                  <a:srgbClr val="C00000"/>
                </a:solidFill>
                <a:effectLst>
                  <a:outerShdw blurRad="38100" dist="38100" dir="2700000" algn="tl">
                    <a:srgbClr val="000000">
                      <a:alpha val="43137"/>
                    </a:srgbClr>
                  </a:outerShdw>
                </a:effectLst>
              </a:rPr>
              <a:t> </a:t>
            </a:r>
            <a:r>
              <a:rPr lang="it-IT" sz="2400" dirty="0" smtClean="0"/>
              <a:t>in the exercise of sovereign power</a:t>
            </a:r>
            <a:endParaRPr lang="it-IT" sz="24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Totalitarian regime</a:t>
            </a:r>
            <a:endParaRPr lang="it-IT" dirty="0"/>
          </a:p>
        </p:txBody>
      </p:sp>
      <p:sp>
        <p:nvSpPr>
          <p:cNvPr id="3" name="Segnaposto contenuto 2"/>
          <p:cNvSpPr>
            <a:spLocks noGrp="1"/>
          </p:cNvSpPr>
          <p:nvPr>
            <p:ph sz="quarter" idx="1"/>
          </p:nvPr>
        </p:nvSpPr>
        <p:spPr>
          <a:xfrm>
            <a:off x="301752" y="1669924"/>
            <a:ext cx="8503920" cy="4902348"/>
          </a:xfrm>
        </p:spPr>
        <p:txBody>
          <a:bodyPr>
            <a:normAutofit fontScale="85000" lnSpcReduction="20000"/>
          </a:bodyPr>
          <a:lstStyle/>
          <a:p>
            <a:r>
              <a:rPr lang="it-IT" dirty="0" smtClean="0"/>
              <a:t>The legislative reform determined the progressive establishment of a </a:t>
            </a:r>
            <a:r>
              <a:rPr lang="it-IT" dirty="0" smtClean="0">
                <a:effectLst>
                  <a:outerShdw blurRad="38100" dist="38100" dir="2700000" algn="tl">
                    <a:srgbClr val="000000">
                      <a:alpha val="43137"/>
                    </a:srgbClr>
                  </a:outerShdw>
                </a:effectLst>
              </a:rPr>
              <a:t>system of totalitarian government</a:t>
            </a:r>
            <a:r>
              <a:rPr lang="it-IT" dirty="0" smtClean="0"/>
              <a:t>, </a:t>
            </a:r>
            <a:r>
              <a:rPr lang="it-IT" dirty="0" err="1" smtClean="0"/>
              <a:t>based</a:t>
            </a:r>
            <a:r>
              <a:rPr lang="it-IT" dirty="0" smtClean="0"/>
              <a:t> </a:t>
            </a:r>
            <a:r>
              <a:rPr lang="it-IT" dirty="0" smtClean="0"/>
              <a:t>on the recognition of a single party, the fascist.</a:t>
            </a:r>
          </a:p>
          <a:p>
            <a:r>
              <a:rPr lang="it-IT" dirty="0" smtClean="0">
                <a:effectLst>
                  <a:outerShdw blurRad="38100" dist="38100" dir="2700000" algn="tl">
                    <a:srgbClr val="000000">
                      <a:alpha val="43137"/>
                    </a:srgbClr>
                  </a:outerShdw>
                </a:effectLst>
              </a:rPr>
              <a:t>There constitutional </a:t>
            </a:r>
            <a:r>
              <a:rPr lang="it-IT" dirty="0" err="1" smtClean="0">
                <a:effectLst>
                  <a:outerShdw blurRad="38100" dist="38100" dir="2700000" algn="tl">
                    <a:srgbClr val="000000">
                      <a:alpha val="43137"/>
                    </a:srgbClr>
                  </a:outerShdw>
                </a:effectLst>
              </a:rPr>
              <a:t>crisis</a:t>
            </a:r>
            <a:r>
              <a:rPr lang="it-IT" dirty="0" smtClean="0">
                <a:effectLst>
                  <a:outerShdw blurRad="38100" dist="38100" dir="2700000" algn="tl">
                    <a:srgbClr val="000000">
                      <a:alpha val="43137"/>
                    </a:srgbClr>
                  </a:outerShdw>
                </a:effectLst>
              </a:rPr>
              <a:t> </a:t>
            </a:r>
            <a:r>
              <a:rPr lang="it-IT" dirty="0" err="1" smtClean="0"/>
              <a:t>followed</a:t>
            </a:r>
            <a:r>
              <a:rPr lang="it-IT" dirty="0" smtClean="0"/>
              <a:t> </a:t>
            </a:r>
            <a:r>
              <a:rPr lang="it-IT" dirty="0" err="1" smtClean="0"/>
              <a:t>to</a:t>
            </a:r>
            <a:r>
              <a:rPr lang="it-IT" dirty="0" smtClean="0"/>
              <a:t> </a:t>
            </a:r>
            <a:r>
              <a:rPr lang="it-IT" dirty="0" smtClean="0"/>
              <a:t>the II world </a:t>
            </a:r>
            <a:r>
              <a:rPr lang="it-IT" dirty="0" smtClean="0"/>
              <a:t>war which ravaged the </a:t>
            </a:r>
            <a:r>
              <a:rPr lang="it-IT" dirty="0" err="1" smtClean="0"/>
              <a:t>country</a:t>
            </a:r>
            <a:r>
              <a:rPr lang="it-IT" dirty="0" smtClean="0"/>
              <a:t>. </a:t>
            </a:r>
            <a:r>
              <a:rPr lang="it-IT" dirty="0" smtClean="0"/>
              <a:t>The </a:t>
            </a:r>
            <a:r>
              <a:rPr lang="it-IT" dirty="0" err="1" smtClean="0"/>
              <a:t>crisis</a:t>
            </a:r>
            <a:r>
              <a:rPr lang="it-IT" dirty="0" smtClean="0"/>
              <a:t> </a:t>
            </a:r>
            <a:r>
              <a:rPr lang="it-IT" dirty="0" err="1" smtClean="0"/>
              <a:t>opened</a:t>
            </a:r>
            <a:r>
              <a:rPr lang="it-IT" dirty="0" smtClean="0"/>
              <a:t> </a:t>
            </a:r>
            <a:r>
              <a:rPr lang="it-IT" dirty="0" smtClean="0"/>
              <a:t>on </a:t>
            </a:r>
            <a:r>
              <a:rPr lang="it-IT" dirty="0" err="1" smtClean="0"/>
              <a:t>July</a:t>
            </a:r>
            <a:r>
              <a:rPr lang="it-IT" dirty="0" smtClean="0"/>
              <a:t> </a:t>
            </a:r>
            <a:r>
              <a:rPr lang="it-IT" dirty="0" smtClean="0"/>
              <a:t>25, 1943 by Mussolini's dismissal as head of Government</a:t>
            </a:r>
          </a:p>
          <a:p>
            <a:r>
              <a:rPr lang="it-IT" dirty="0" err="1" smtClean="0"/>
              <a:t>It</a:t>
            </a:r>
            <a:r>
              <a:rPr lang="it-IT" dirty="0" smtClean="0"/>
              <a:t> </a:t>
            </a:r>
            <a:r>
              <a:rPr lang="it-IT" dirty="0" smtClean="0"/>
              <a:t>was launched to the king initiative and was supported by the Great Council, which relied on a provisional executive power </a:t>
            </a:r>
            <a:r>
              <a:rPr lang="it-IT" dirty="0" err="1" smtClean="0"/>
              <a:t>to</a:t>
            </a:r>
            <a:r>
              <a:rPr lang="it-IT" dirty="0" smtClean="0"/>
              <a:t> </a:t>
            </a:r>
            <a:r>
              <a:rPr lang="it-IT" dirty="0" err="1" smtClean="0"/>
              <a:t>marshal</a:t>
            </a:r>
            <a:r>
              <a:rPr lang="it-IT" dirty="0" smtClean="0"/>
              <a:t> </a:t>
            </a:r>
            <a:r>
              <a:rPr lang="it-IT" dirty="0" smtClean="0"/>
              <a:t>Badoglio.</a:t>
            </a:r>
          </a:p>
          <a:p>
            <a:r>
              <a:rPr lang="it-IT" dirty="0" smtClean="0"/>
              <a:t>With the decree of August 2, </a:t>
            </a:r>
            <a:r>
              <a:rPr lang="it-IT" dirty="0" smtClean="0"/>
              <a:t>1943 the </a:t>
            </a:r>
            <a:r>
              <a:rPr lang="it-IT" dirty="0" smtClean="0"/>
              <a:t>king established the dissolution of the Chamber </a:t>
            </a:r>
            <a:r>
              <a:rPr lang="it-IT" dirty="0" err="1" smtClean="0"/>
              <a:t>of</a:t>
            </a:r>
            <a:r>
              <a:rPr lang="it-IT" dirty="0" smtClean="0"/>
              <a:t> </a:t>
            </a:r>
            <a:r>
              <a:rPr lang="it-IT" dirty="0" smtClean="0"/>
              <a:t>Fasci, </a:t>
            </a:r>
            <a:r>
              <a:rPr lang="it-IT" dirty="0" err="1" smtClean="0"/>
              <a:t>speeding</a:t>
            </a:r>
            <a:r>
              <a:rPr lang="it-IT" dirty="0" smtClean="0"/>
              <a:t> up </a:t>
            </a:r>
            <a:r>
              <a:rPr lang="it-IT" dirty="0" smtClean="0"/>
              <a:t>the collapse </a:t>
            </a:r>
            <a:r>
              <a:rPr lang="it-IT" dirty="0" err="1" smtClean="0"/>
              <a:t>of</a:t>
            </a:r>
            <a:r>
              <a:rPr lang="it-IT" dirty="0" smtClean="0"/>
              <a:t> </a:t>
            </a:r>
            <a:r>
              <a:rPr lang="it-IT" dirty="0" smtClean="0"/>
              <a:t>the </a:t>
            </a:r>
            <a:r>
              <a:rPr lang="it-IT" dirty="0" err="1" smtClean="0"/>
              <a:t>fascist</a:t>
            </a:r>
            <a:r>
              <a:rPr lang="it-IT" dirty="0" smtClean="0"/>
              <a:t> </a:t>
            </a:r>
            <a:r>
              <a:rPr lang="it-IT" dirty="0" smtClean="0"/>
              <a:t>regime</a:t>
            </a:r>
          </a:p>
          <a:p>
            <a:r>
              <a:rPr lang="it-IT" dirty="0" smtClean="0"/>
              <a:t>After the armistice of September 8, </a:t>
            </a:r>
            <a:r>
              <a:rPr lang="it-IT" dirty="0" smtClean="0"/>
              <a:t>1943, Italy </a:t>
            </a:r>
            <a:r>
              <a:rPr lang="it-IT" dirty="0" smtClean="0"/>
              <a:t>remained divided in </a:t>
            </a:r>
            <a:r>
              <a:rPr lang="it-IT" dirty="0" err="1" smtClean="0"/>
              <a:t>two</a:t>
            </a:r>
            <a:r>
              <a:rPr lang="it-IT" dirty="0" smtClean="0"/>
              <a:t> </a:t>
            </a:r>
            <a:r>
              <a:rPr lang="it-IT" dirty="0" err="1" smtClean="0"/>
              <a:t>parts</a:t>
            </a:r>
            <a:r>
              <a:rPr lang="it-IT" dirty="0" smtClean="0"/>
              <a:t>: </a:t>
            </a:r>
            <a:r>
              <a:rPr lang="it-IT" dirty="0" smtClean="0">
                <a:effectLst>
                  <a:outerShdw blurRad="38100" dist="38100" dir="2700000" algn="tl">
                    <a:srgbClr val="000000">
                      <a:alpha val="43137"/>
                    </a:srgbClr>
                  </a:outerShdw>
                </a:effectLst>
              </a:rPr>
              <a:t>the </a:t>
            </a:r>
            <a:r>
              <a:rPr lang="it-IT" dirty="0" smtClean="0">
                <a:effectLst>
                  <a:outerShdw blurRad="38100" dist="38100" dir="2700000" algn="tl">
                    <a:srgbClr val="000000">
                      <a:alpha val="43137"/>
                    </a:srgbClr>
                  </a:outerShdw>
                </a:effectLst>
              </a:rPr>
              <a:t>North</a:t>
            </a:r>
            <a:r>
              <a:rPr lang="it-IT" dirty="0" smtClean="0"/>
              <a:t>, still in German hands with the fascist regime; </a:t>
            </a:r>
            <a:r>
              <a:rPr lang="it-IT" dirty="0" smtClean="0">
                <a:effectLst>
                  <a:outerShdw blurRad="38100" dist="38100" dir="2700000" algn="tl">
                    <a:srgbClr val="000000">
                      <a:alpha val="43137"/>
                    </a:srgbClr>
                  </a:outerShdw>
                </a:effectLst>
              </a:rPr>
              <a:t>the </a:t>
            </a:r>
            <a:r>
              <a:rPr lang="it-IT" dirty="0" smtClean="0">
                <a:effectLst>
                  <a:outerShdw blurRad="38100" dist="38100" dir="2700000" algn="tl">
                    <a:srgbClr val="000000">
                      <a:alpha val="43137"/>
                    </a:srgbClr>
                  </a:outerShdw>
                </a:effectLst>
              </a:rPr>
              <a:t>S</a:t>
            </a:r>
            <a:r>
              <a:rPr lang="it-IT" dirty="0" smtClean="0">
                <a:effectLst>
                  <a:outerShdw blurRad="38100" dist="38100" dir="2700000" algn="tl">
                    <a:srgbClr val="000000">
                      <a:alpha val="43137"/>
                    </a:srgbClr>
                  </a:outerShdw>
                </a:effectLst>
              </a:rPr>
              <a:t>outh</a:t>
            </a:r>
            <a:r>
              <a:rPr lang="it-IT" dirty="0" smtClean="0"/>
              <a:t>, occupied by the Anglo-Americans, </a:t>
            </a:r>
            <a:r>
              <a:rPr lang="it-IT" dirty="0" smtClean="0"/>
              <a:t>in </a:t>
            </a:r>
            <a:r>
              <a:rPr lang="it-IT" dirty="0" err="1" smtClean="0"/>
              <a:t>which</a:t>
            </a:r>
            <a:r>
              <a:rPr lang="it-IT" dirty="0" smtClean="0"/>
              <a:t> </a:t>
            </a:r>
            <a:r>
              <a:rPr lang="it-IT" dirty="0" err="1" smtClean="0"/>
              <a:t>was</a:t>
            </a:r>
            <a:r>
              <a:rPr lang="it-IT" dirty="0" smtClean="0"/>
              <a:t> </a:t>
            </a:r>
            <a:r>
              <a:rPr lang="it-IT" dirty="0" err="1" smtClean="0"/>
              <a:t>restored</a:t>
            </a:r>
            <a:r>
              <a:rPr lang="it-IT" dirty="0" smtClean="0"/>
              <a:t> </a:t>
            </a:r>
            <a:r>
              <a:rPr lang="it-IT" dirty="0" smtClean="0"/>
              <a:t>the </a:t>
            </a:r>
            <a:r>
              <a:rPr lang="it-IT" dirty="0" err="1" smtClean="0"/>
              <a:t>monarchical</a:t>
            </a:r>
            <a:r>
              <a:rPr lang="it-IT" dirty="0" smtClean="0"/>
              <a:t> </a:t>
            </a:r>
            <a:r>
              <a:rPr lang="it-IT" dirty="0" smtClean="0"/>
              <a:t>system.</a:t>
            </a:r>
            <a:endParaRPr lang="it-IT"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985838"/>
            <a:ext cx="2362200" cy="1228716"/>
          </a:xfrm>
        </p:spPr>
        <p:txBody>
          <a:bodyPr/>
          <a:lstStyle/>
          <a:p>
            <a:r>
              <a:rPr lang="it-IT" dirty="0" smtClean="0"/>
              <a:t>Proclamation of the Italian Republic</a:t>
            </a:r>
            <a:endParaRPr lang="it-IT" dirty="0"/>
          </a:p>
        </p:txBody>
      </p:sp>
      <p:sp>
        <p:nvSpPr>
          <p:cNvPr id="3" name="Segnaposto contenuto 2"/>
          <p:cNvSpPr>
            <a:spLocks noGrp="1"/>
          </p:cNvSpPr>
          <p:nvPr>
            <p:ph sz="quarter" idx="1"/>
          </p:nvPr>
        </p:nvSpPr>
        <p:spPr>
          <a:xfrm>
            <a:off x="2952768" y="685800"/>
            <a:ext cx="5762636" cy="6172200"/>
          </a:xfrm>
        </p:spPr>
        <p:txBody>
          <a:bodyPr>
            <a:normAutofit fontScale="70000" lnSpcReduction="20000"/>
          </a:bodyPr>
          <a:lstStyle/>
          <a:p>
            <a:r>
              <a:rPr lang="en-US" sz="3100" dirty="0" smtClean="0"/>
              <a:t>In April 1944, </a:t>
            </a:r>
            <a:r>
              <a:rPr lang="en-US" sz="3100" dirty="0" smtClean="0">
                <a:effectLst>
                  <a:outerShdw blurRad="38100" dist="38100" dir="2700000" algn="tl">
                    <a:srgbClr val="000000">
                      <a:alpha val="43137"/>
                    </a:srgbClr>
                  </a:outerShdw>
                </a:effectLst>
              </a:rPr>
              <a:t>an agreement </a:t>
            </a:r>
            <a:r>
              <a:rPr lang="en-US" sz="3100" dirty="0" smtClean="0"/>
              <a:t>was reached between the </a:t>
            </a:r>
            <a:r>
              <a:rPr lang="en-US" sz="3100" i="1" dirty="0" smtClean="0"/>
              <a:t>National Liberation Committees </a:t>
            </a:r>
            <a:r>
              <a:rPr lang="en-US" sz="3100" dirty="0" smtClean="0"/>
              <a:t>and </a:t>
            </a:r>
            <a:r>
              <a:rPr lang="en-US" sz="3100" i="1" dirty="0" smtClean="0"/>
              <a:t>King </a:t>
            </a:r>
            <a:r>
              <a:rPr lang="en-US" sz="3100" i="1" dirty="0" err="1" smtClean="0"/>
              <a:t>Vittorio</a:t>
            </a:r>
            <a:r>
              <a:rPr lang="en-US" sz="3100" i="1" dirty="0" smtClean="0"/>
              <a:t> </a:t>
            </a:r>
            <a:r>
              <a:rPr lang="en-US" sz="3100" i="1" dirty="0" err="1" smtClean="0"/>
              <a:t>Emanuele</a:t>
            </a:r>
            <a:r>
              <a:rPr lang="en-US" sz="3100" i="1" dirty="0" smtClean="0"/>
              <a:t> III</a:t>
            </a:r>
            <a:r>
              <a:rPr lang="en-US" sz="3100" dirty="0" smtClean="0"/>
              <a:t>, proclaiming the institutional truce, to heal this fracture. </a:t>
            </a:r>
          </a:p>
          <a:p>
            <a:r>
              <a:rPr lang="en-US" sz="3100" dirty="0" smtClean="0"/>
              <a:t>Meanwhile, before the withdrawal of the German forces from Italy, on June 5, 1944, the king entrusted his son </a:t>
            </a:r>
            <a:r>
              <a:rPr lang="en-US" sz="3100" dirty="0" smtClean="0">
                <a:effectLst>
                  <a:outerShdw blurRad="38100" dist="38100" dir="2700000" algn="tl">
                    <a:srgbClr val="000000">
                      <a:alpha val="43137"/>
                    </a:srgbClr>
                  </a:outerShdw>
                </a:effectLst>
              </a:rPr>
              <a:t>Umberto</a:t>
            </a:r>
            <a:r>
              <a:rPr lang="en-US" sz="3100" dirty="0" smtClean="0"/>
              <a:t> with the lieutenancy of the Kingdom, giving him the </a:t>
            </a:r>
            <a:r>
              <a:rPr lang="en-US" sz="3100" dirty="0" smtClean="0">
                <a:effectLst>
                  <a:outerShdw blurRad="38100" dist="38100" dir="2700000" algn="tl">
                    <a:srgbClr val="000000">
                      <a:alpha val="43137"/>
                    </a:srgbClr>
                  </a:outerShdw>
                </a:effectLst>
              </a:rPr>
              <a:t>powers of head of state</a:t>
            </a:r>
            <a:r>
              <a:rPr lang="en-US" sz="3100" dirty="0" smtClean="0"/>
              <a:t>. </a:t>
            </a:r>
          </a:p>
          <a:p>
            <a:r>
              <a:rPr lang="en-US" sz="3100" dirty="0" smtClean="0"/>
              <a:t>The general </a:t>
            </a:r>
            <a:r>
              <a:rPr lang="en-US" sz="3100" dirty="0" smtClean="0"/>
              <a:t>lieutenant accepted </a:t>
            </a:r>
            <a:r>
              <a:rPr lang="en-US" sz="3100" dirty="0" smtClean="0"/>
              <a:t>the principle that the people should be given the </a:t>
            </a:r>
            <a:r>
              <a:rPr lang="en-US" sz="3100" dirty="0" smtClean="0">
                <a:effectLst>
                  <a:outerShdw blurRad="38100" dist="38100" dir="2700000" algn="tl">
                    <a:srgbClr val="000000">
                      <a:alpha val="43137"/>
                    </a:srgbClr>
                  </a:outerShdw>
                </a:effectLst>
              </a:rPr>
              <a:t>free choice about the institutional form of monarchy or republican</a:t>
            </a:r>
            <a:r>
              <a:rPr lang="en-US" sz="3100" dirty="0" smtClean="0"/>
              <a:t>, so on June 2, 1946 there was the </a:t>
            </a:r>
            <a:r>
              <a:rPr lang="en-US" sz="3100" dirty="0" smtClean="0">
                <a:effectLst>
                  <a:outerShdw blurRad="38100" dist="38100" dir="2700000" algn="tl">
                    <a:srgbClr val="000000">
                      <a:alpha val="43137"/>
                    </a:srgbClr>
                  </a:outerShdw>
                </a:effectLst>
              </a:rPr>
              <a:t>referendum</a:t>
            </a:r>
            <a:r>
              <a:rPr lang="en-US" sz="3100" dirty="0" smtClean="0"/>
              <a:t>, which all the Italian population was convened for the choice between monarchy and republic.</a:t>
            </a:r>
          </a:p>
          <a:p>
            <a:r>
              <a:rPr lang="en-US" sz="3100" dirty="0" smtClean="0"/>
              <a:t>In this way the Republic was proclaimed</a:t>
            </a:r>
            <a:r>
              <a:rPr lang="en-US" dirty="0" smtClean="0"/>
              <a:t>. </a:t>
            </a:r>
            <a:endParaRPr lang="it-IT" dirty="0"/>
          </a:p>
        </p:txBody>
      </p:sp>
      <p:pic>
        <p:nvPicPr>
          <p:cNvPr id="6" name="Picture 5" descr="il saluto020"/>
          <p:cNvPicPr>
            <a:picLocks noChangeAspect="1" noChangeArrowheads="1"/>
          </p:cNvPicPr>
          <p:nvPr/>
        </p:nvPicPr>
        <p:blipFill>
          <a:blip r:embed="rId2"/>
          <a:srcRect/>
          <a:stretch>
            <a:fillRect/>
          </a:stretch>
        </p:blipFill>
        <p:spPr bwMode="auto">
          <a:xfrm>
            <a:off x="285720" y="2329780"/>
            <a:ext cx="2571768" cy="4028178"/>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idx="4294967295"/>
          </p:nvPr>
        </p:nvSpPr>
        <p:spPr>
          <a:xfrm>
            <a:off x="0" y="228600"/>
            <a:ext cx="8534400" cy="758825"/>
          </a:xfrm>
        </p:spPr>
        <p:txBody>
          <a:bodyPr/>
          <a:lstStyle/>
          <a:p>
            <a:r>
              <a:rPr lang="it-IT" dirty="0" smtClean="0"/>
              <a:t>Birth of the Italian Republic</a:t>
            </a:r>
            <a:endParaRPr lang="it-IT" dirty="0"/>
          </a:p>
        </p:txBody>
      </p:sp>
      <p:pic>
        <p:nvPicPr>
          <p:cNvPr id="7" name="Picture 12" descr="repubblica 47007"/>
          <p:cNvPicPr>
            <a:picLocks noGrp="1" noChangeAspect="1" noChangeArrowheads="1"/>
          </p:cNvPicPr>
          <p:nvPr>
            <p:ph sz="quarter" idx="4294967295"/>
          </p:nvPr>
        </p:nvPicPr>
        <p:blipFill>
          <a:blip r:embed="rId2"/>
          <a:srcRect/>
          <a:stretch>
            <a:fillRect/>
          </a:stretch>
        </p:blipFill>
        <p:spPr bwMode="auto">
          <a:xfrm>
            <a:off x="5500694" y="1428736"/>
            <a:ext cx="3243262" cy="4794250"/>
          </a:xfrm>
          <a:prstGeom prst="rect">
            <a:avLst/>
          </a:prstGeom>
          <a:noFill/>
          <a:ln w="9525">
            <a:noFill/>
            <a:miter lim="800000"/>
            <a:headEnd/>
            <a:tailEnd/>
          </a:ln>
        </p:spPr>
      </p:pic>
      <p:pic>
        <p:nvPicPr>
          <p:cNvPr id="8" name="Picture 13" descr="repubblica006"/>
          <p:cNvPicPr>
            <a:picLocks noChangeAspect="1" noChangeArrowheads="1"/>
          </p:cNvPicPr>
          <p:nvPr/>
        </p:nvPicPr>
        <p:blipFill>
          <a:blip r:embed="rId3"/>
          <a:srcRect/>
          <a:stretch>
            <a:fillRect/>
          </a:stretch>
        </p:blipFill>
        <p:spPr bwMode="auto">
          <a:xfrm>
            <a:off x="376860" y="2000240"/>
            <a:ext cx="4909520" cy="3517904"/>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Constitution of 1948</a:t>
            </a:r>
            <a:endParaRPr lang="it-IT" dirty="0"/>
          </a:p>
        </p:txBody>
      </p:sp>
      <p:sp>
        <p:nvSpPr>
          <p:cNvPr id="3" name="Segnaposto contenuto 2"/>
          <p:cNvSpPr>
            <a:spLocks noGrp="1"/>
          </p:cNvSpPr>
          <p:nvPr>
            <p:ph sz="quarter" idx="1"/>
          </p:nvPr>
        </p:nvSpPr>
        <p:spPr/>
        <p:txBody>
          <a:bodyPr>
            <a:normAutofit fontScale="85000" lnSpcReduction="10000"/>
          </a:bodyPr>
          <a:lstStyle/>
          <a:p>
            <a:r>
              <a:rPr lang="en-US" dirty="0" smtClean="0"/>
              <a:t>After the referendum, on 25 June 1946, the </a:t>
            </a:r>
            <a:r>
              <a:rPr lang="en-US" dirty="0" smtClean="0">
                <a:effectLst>
                  <a:outerShdw blurRad="38100" dist="38100" dir="2700000" algn="tl">
                    <a:srgbClr val="000000">
                      <a:alpha val="43137"/>
                    </a:srgbClr>
                  </a:outerShdw>
                </a:effectLst>
              </a:rPr>
              <a:t>Constituent Assembly, made up of 556 members</a:t>
            </a:r>
            <a:r>
              <a:rPr lang="en-US" dirty="0" smtClean="0"/>
              <a:t>, met to approve the new Republican Constitution. </a:t>
            </a:r>
            <a:endParaRPr lang="en-US" dirty="0" smtClean="0"/>
          </a:p>
          <a:p>
            <a:r>
              <a:rPr lang="en-US" dirty="0" smtClean="0"/>
              <a:t>It </a:t>
            </a:r>
            <a:r>
              <a:rPr lang="en-US" dirty="0" smtClean="0"/>
              <a:t>entrusted the drafting of the </a:t>
            </a:r>
            <a:r>
              <a:rPr lang="en-US" dirty="0" smtClean="0">
                <a:effectLst>
                  <a:outerShdw blurRad="38100" dist="38100" dir="2700000" algn="tl">
                    <a:srgbClr val="000000">
                      <a:alpha val="43137"/>
                    </a:srgbClr>
                  </a:outerShdw>
                </a:effectLst>
              </a:rPr>
              <a:t>new Republican Constitution </a:t>
            </a:r>
            <a:r>
              <a:rPr lang="en-US" dirty="0" smtClean="0"/>
              <a:t>to a commission of </a:t>
            </a:r>
            <a:r>
              <a:rPr lang="en-US" dirty="0" smtClean="0">
                <a:effectLst>
                  <a:outerShdw blurRad="38100" dist="38100" dir="2700000" algn="tl">
                    <a:srgbClr val="000000">
                      <a:alpha val="43137"/>
                    </a:srgbClr>
                  </a:outerShdw>
                </a:effectLst>
              </a:rPr>
              <a:t>75 deputies</a:t>
            </a:r>
            <a:r>
              <a:rPr lang="en-US" dirty="0" smtClean="0"/>
              <a:t>, which concluded its work in plenary session on 22 December 1947 with the approval of the final text by secret ballot.</a:t>
            </a:r>
          </a:p>
          <a:p>
            <a:r>
              <a:rPr lang="en-US" dirty="0" smtClean="0"/>
              <a:t>The promulgation by the provisional Head of State </a:t>
            </a:r>
            <a:r>
              <a:rPr lang="en-US" dirty="0" err="1" smtClean="0">
                <a:effectLst>
                  <a:outerShdw blurRad="38100" dist="38100" dir="2700000" algn="tl">
                    <a:srgbClr val="000000">
                      <a:alpha val="43137"/>
                    </a:srgbClr>
                  </a:outerShdw>
                </a:effectLst>
              </a:rPr>
              <a:t>Enrico</a:t>
            </a:r>
            <a:r>
              <a:rPr lang="en-US" dirty="0" smtClean="0">
                <a:effectLst>
                  <a:outerShdw blurRad="38100" dist="38100" dir="2700000" algn="tl">
                    <a:srgbClr val="000000">
                      <a:alpha val="43137"/>
                    </a:srgbClr>
                  </a:outerShdw>
                </a:effectLst>
              </a:rPr>
              <a:t> de Nicola</a:t>
            </a:r>
            <a:r>
              <a:rPr lang="en-US" dirty="0" smtClean="0"/>
              <a:t>, after five days, and the subsequent publication in the Official Gazette, allowed the entry into force of the new Constitution on 1 January 1948.</a:t>
            </a:r>
            <a:endParaRPr lang="it-IT" dirty="0"/>
          </a:p>
        </p:txBody>
      </p:sp>
      <p:pic>
        <p:nvPicPr>
          <p:cNvPr id="5" name="Picture 2" descr="Risultati immagini per enrico de nicola"/>
          <p:cNvPicPr>
            <a:picLocks noChangeAspect="1" noChangeArrowheads="1"/>
          </p:cNvPicPr>
          <p:nvPr/>
        </p:nvPicPr>
        <p:blipFill>
          <a:blip r:embed="rId2"/>
          <a:srcRect/>
          <a:stretch>
            <a:fillRect/>
          </a:stretch>
        </p:blipFill>
        <p:spPr bwMode="auto">
          <a:xfrm>
            <a:off x="155575" y="2143116"/>
            <a:ext cx="2701913" cy="4229081"/>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914400"/>
            <a:ext cx="2362200" cy="585774"/>
          </a:xfrm>
        </p:spPr>
        <p:txBody>
          <a:bodyPr/>
          <a:lstStyle/>
          <a:p>
            <a:r>
              <a:rPr lang="it-IT" dirty="0" smtClean="0"/>
              <a:t>January 1, 1848</a:t>
            </a:r>
            <a:endParaRPr lang="it-IT" dirty="0"/>
          </a:p>
        </p:txBody>
      </p:sp>
      <p:sp>
        <p:nvSpPr>
          <p:cNvPr id="3" name="Segnaposto contenuto 2"/>
          <p:cNvSpPr>
            <a:spLocks noGrp="1"/>
          </p:cNvSpPr>
          <p:nvPr>
            <p:ph sz="quarter" idx="1"/>
          </p:nvPr>
        </p:nvSpPr>
        <p:spPr>
          <a:xfrm>
            <a:off x="3071802" y="785794"/>
            <a:ext cx="5857916" cy="5929354"/>
          </a:xfrm>
        </p:spPr>
        <p:txBody>
          <a:bodyPr>
            <a:normAutofit fontScale="85000" lnSpcReduction="10000"/>
          </a:bodyPr>
          <a:lstStyle/>
          <a:p>
            <a:r>
              <a:rPr lang="it-IT" dirty="0" smtClean="0"/>
              <a:t>The Constitution is the </a:t>
            </a:r>
            <a:r>
              <a:rPr lang="it-IT" dirty="0" smtClean="0">
                <a:effectLst>
                  <a:outerShdw blurRad="38100" dist="38100" dir="2700000" algn="tl">
                    <a:srgbClr val="000000">
                      <a:alpha val="43137"/>
                    </a:srgbClr>
                  </a:outerShdw>
                </a:effectLst>
              </a:rPr>
              <a:t>State basic law.</a:t>
            </a:r>
          </a:p>
          <a:p>
            <a:r>
              <a:rPr lang="it-IT" dirty="0" smtClean="0"/>
              <a:t>Entry into force on 1 January 1948, he was signed by President of the Republic Enrico De Nicola and countersigned by the </a:t>
            </a:r>
            <a:r>
              <a:rPr lang="it-IT" dirty="0" smtClean="0">
                <a:effectLst>
                  <a:outerShdw blurRad="38100" dist="38100" dir="2700000" algn="tl">
                    <a:srgbClr val="000000">
                      <a:alpha val="43137"/>
                    </a:srgbClr>
                  </a:outerShdw>
                </a:effectLst>
              </a:rPr>
              <a:t>Prime Minister Alcide De Gasperi </a:t>
            </a:r>
            <a:r>
              <a:rPr lang="it-IT" dirty="0" smtClean="0"/>
              <a:t>and the President of the Constituent Assembly Umberto </a:t>
            </a:r>
            <a:r>
              <a:rPr lang="it-IT" dirty="0" err="1" smtClean="0"/>
              <a:t>Terracini</a:t>
            </a:r>
            <a:r>
              <a:rPr lang="it-IT" dirty="0" smtClean="0"/>
              <a:t>.</a:t>
            </a:r>
          </a:p>
          <a:p>
            <a:r>
              <a:rPr lang="it-IT" dirty="0" smtClean="0"/>
              <a:t>There Constitution consists of 139 articles and 18 </a:t>
            </a:r>
            <a:r>
              <a:rPr lang="it-IT" dirty="0" err="1" smtClean="0"/>
              <a:t>transitional</a:t>
            </a:r>
            <a:r>
              <a:rPr lang="it-IT" dirty="0" smtClean="0"/>
              <a:t> </a:t>
            </a:r>
            <a:r>
              <a:rPr lang="it-IT" dirty="0" smtClean="0"/>
              <a:t>and </a:t>
            </a:r>
            <a:r>
              <a:rPr lang="it-IT" dirty="0" err="1" smtClean="0"/>
              <a:t>finals</a:t>
            </a:r>
            <a:r>
              <a:rPr lang="it-IT" dirty="0" smtClean="0"/>
              <a:t> </a:t>
            </a:r>
            <a:r>
              <a:rPr lang="it-IT" dirty="0" err="1" smtClean="0"/>
              <a:t>provisions</a:t>
            </a:r>
            <a:r>
              <a:rPr lang="it-IT" dirty="0" smtClean="0"/>
              <a:t>:</a:t>
            </a:r>
            <a:endParaRPr lang="it-IT" dirty="0" smtClean="0"/>
          </a:p>
          <a:p>
            <a:pPr lvl="1"/>
            <a:r>
              <a:rPr lang="it-IT" dirty="0" err="1" smtClean="0">
                <a:solidFill>
                  <a:srgbClr val="C00000"/>
                </a:solidFill>
              </a:rPr>
              <a:t>Basic</a:t>
            </a:r>
            <a:r>
              <a:rPr lang="it-IT" dirty="0" smtClean="0">
                <a:solidFill>
                  <a:srgbClr val="C00000"/>
                </a:solidFill>
              </a:rPr>
              <a:t> </a:t>
            </a:r>
            <a:r>
              <a:rPr lang="it-IT" dirty="0" smtClean="0">
                <a:solidFill>
                  <a:srgbClr val="C00000"/>
                </a:solidFill>
              </a:rPr>
              <a:t>principles (Art. 1-12).</a:t>
            </a:r>
          </a:p>
          <a:p>
            <a:pPr lvl="1"/>
            <a:r>
              <a:rPr lang="it-IT" i="1" dirty="0" smtClean="0">
                <a:solidFill>
                  <a:srgbClr val="C00000"/>
                </a:solidFill>
              </a:rPr>
              <a:t>First Part </a:t>
            </a:r>
            <a:r>
              <a:rPr lang="it-IT" dirty="0" smtClean="0">
                <a:solidFill>
                  <a:srgbClr val="C00000"/>
                </a:solidFill>
              </a:rPr>
              <a:t>(</a:t>
            </a:r>
            <a:r>
              <a:rPr lang="it-IT" dirty="0" smtClean="0">
                <a:solidFill>
                  <a:srgbClr val="C00000"/>
                </a:solidFill>
              </a:rPr>
              <a:t>Art. 13-54) concerns the rights and duties of citizens.</a:t>
            </a:r>
          </a:p>
          <a:p>
            <a:pPr lvl="1"/>
            <a:r>
              <a:rPr lang="it-IT" i="1" dirty="0" err="1" smtClean="0">
                <a:solidFill>
                  <a:srgbClr val="C00000"/>
                </a:solidFill>
              </a:rPr>
              <a:t>Second</a:t>
            </a:r>
            <a:r>
              <a:rPr lang="it-IT" i="1" dirty="0" smtClean="0">
                <a:solidFill>
                  <a:srgbClr val="C00000"/>
                </a:solidFill>
              </a:rPr>
              <a:t> Part </a:t>
            </a:r>
            <a:r>
              <a:rPr lang="it-IT" dirty="0" smtClean="0">
                <a:solidFill>
                  <a:srgbClr val="C00000"/>
                </a:solidFill>
              </a:rPr>
              <a:t>(Art. 55-139) is the largest part of the Constitution. </a:t>
            </a:r>
          </a:p>
          <a:p>
            <a:pPr lvl="1"/>
            <a:r>
              <a:rPr lang="it-IT" dirty="0" smtClean="0">
                <a:solidFill>
                  <a:srgbClr val="C00000"/>
                </a:solidFill>
              </a:rPr>
              <a:t>In </a:t>
            </a:r>
            <a:r>
              <a:rPr lang="it-IT" dirty="0" err="1" smtClean="0">
                <a:solidFill>
                  <a:srgbClr val="C00000"/>
                </a:solidFill>
              </a:rPr>
              <a:t>this</a:t>
            </a:r>
            <a:r>
              <a:rPr lang="it-IT" dirty="0" smtClean="0">
                <a:solidFill>
                  <a:srgbClr val="C00000"/>
                </a:solidFill>
              </a:rPr>
              <a:t> </a:t>
            </a:r>
            <a:r>
              <a:rPr lang="it-IT" dirty="0" smtClean="0">
                <a:solidFill>
                  <a:srgbClr val="C00000"/>
                </a:solidFill>
              </a:rPr>
              <a:t>section set out the powers, composition and appointment of the </a:t>
            </a:r>
            <a:r>
              <a:rPr lang="it-IT" dirty="0" err="1" smtClean="0">
                <a:solidFill>
                  <a:srgbClr val="C00000"/>
                </a:solidFill>
              </a:rPr>
              <a:t>fundamental</a:t>
            </a:r>
            <a:r>
              <a:rPr lang="it-IT" dirty="0" smtClean="0">
                <a:solidFill>
                  <a:srgbClr val="C00000"/>
                </a:solidFill>
              </a:rPr>
              <a:t> </a:t>
            </a:r>
            <a:r>
              <a:rPr lang="it-IT" dirty="0" err="1" smtClean="0">
                <a:solidFill>
                  <a:srgbClr val="C00000"/>
                </a:solidFill>
              </a:rPr>
              <a:t>organs</a:t>
            </a:r>
            <a:r>
              <a:rPr lang="it-IT" dirty="0" smtClean="0">
                <a:solidFill>
                  <a:srgbClr val="C00000"/>
                </a:solidFill>
              </a:rPr>
              <a:t> </a:t>
            </a:r>
            <a:r>
              <a:rPr lang="it-IT" dirty="0" smtClean="0">
                <a:solidFill>
                  <a:srgbClr val="C00000"/>
                </a:solidFill>
              </a:rPr>
              <a:t>of the </a:t>
            </a:r>
            <a:r>
              <a:rPr lang="it-IT" dirty="0" smtClean="0">
                <a:solidFill>
                  <a:srgbClr val="C00000"/>
                </a:solidFill>
              </a:rPr>
              <a:t>State</a:t>
            </a:r>
            <a:r>
              <a:rPr lang="it-IT" dirty="0" smtClean="0">
                <a:solidFill>
                  <a:srgbClr val="C00000"/>
                </a:solidFill>
              </a:rPr>
              <a:t>.</a:t>
            </a:r>
            <a:endParaRPr lang="it-IT" dirty="0">
              <a:solidFill>
                <a:srgbClr val="C00000"/>
              </a:solidFill>
            </a:endParaRPr>
          </a:p>
        </p:txBody>
      </p:sp>
      <p:pic>
        <p:nvPicPr>
          <p:cNvPr id="5122" name="Picture 2" descr="Risultati immagini per alcide de gasperi"/>
          <p:cNvPicPr>
            <a:picLocks noChangeAspect="1" noChangeArrowheads="1"/>
          </p:cNvPicPr>
          <p:nvPr/>
        </p:nvPicPr>
        <p:blipFill>
          <a:blip r:embed="rId2"/>
          <a:srcRect/>
          <a:stretch>
            <a:fillRect/>
          </a:stretch>
        </p:blipFill>
        <p:spPr bwMode="auto">
          <a:xfrm>
            <a:off x="142844" y="2754428"/>
            <a:ext cx="2714644" cy="360351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57158" y="71414"/>
            <a:ext cx="8534400" cy="758825"/>
          </a:xfrm>
        </p:spPr>
        <p:txBody>
          <a:bodyPr/>
          <a:lstStyle/>
          <a:p>
            <a:r>
              <a:rPr lang="it-IT" dirty="0" err="1" smtClean="0"/>
              <a:t>Constitutional</a:t>
            </a:r>
            <a:r>
              <a:rPr lang="it-IT" dirty="0" smtClean="0"/>
              <a:t> </a:t>
            </a:r>
            <a:r>
              <a:rPr lang="it-IT" dirty="0" err="1" smtClean="0"/>
              <a:t>bodies</a:t>
            </a:r>
            <a:endParaRPr lang="it-IT" dirty="0"/>
          </a:p>
        </p:txBody>
      </p:sp>
      <p:sp>
        <p:nvSpPr>
          <p:cNvPr id="3" name="Segnaposto contenuto 2"/>
          <p:cNvSpPr>
            <a:spLocks noGrp="1"/>
          </p:cNvSpPr>
          <p:nvPr>
            <p:ph sz="quarter" idx="4294967295"/>
          </p:nvPr>
        </p:nvSpPr>
        <p:spPr>
          <a:xfrm>
            <a:off x="500034" y="5072074"/>
            <a:ext cx="7858180" cy="1285884"/>
          </a:xfrm>
        </p:spPr>
        <p:txBody>
          <a:bodyPr>
            <a:normAutofit fontScale="92500"/>
          </a:bodyPr>
          <a:lstStyle/>
          <a:p>
            <a:r>
              <a:rPr lang="it-IT" dirty="0" smtClean="0"/>
              <a:t>The </a:t>
            </a:r>
            <a:r>
              <a:rPr lang="it-IT" dirty="0" err="1" smtClean="0"/>
              <a:t>italian</a:t>
            </a:r>
            <a:r>
              <a:rPr lang="it-IT" dirty="0" smtClean="0"/>
              <a:t> </a:t>
            </a:r>
            <a:r>
              <a:rPr lang="it-IT" dirty="0" err="1" smtClean="0"/>
              <a:t>constitutional</a:t>
            </a:r>
            <a:r>
              <a:rPr lang="it-IT" dirty="0" smtClean="0"/>
              <a:t> </a:t>
            </a:r>
            <a:r>
              <a:rPr lang="it-IT" dirty="0" err="1" smtClean="0"/>
              <a:t>bodies</a:t>
            </a:r>
            <a:r>
              <a:rPr lang="it-IT" dirty="0" smtClean="0"/>
              <a:t> are</a:t>
            </a:r>
            <a:r>
              <a:rPr lang="it-IT" sz="2700" dirty="0" smtClean="0"/>
              <a:t> </a:t>
            </a:r>
            <a:r>
              <a:rPr lang="it-IT" sz="2700" dirty="0" smtClean="0">
                <a:solidFill>
                  <a:srgbClr val="C00000"/>
                </a:solidFill>
              </a:rPr>
              <a:t>the </a:t>
            </a:r>
            <a:r>
              <a:rPr lang="it-IT" sz="2700" dirty="0" err="1" smtClean="0">
                <a:solidFill>
                  <a:srgbClr val="C00000"/>
                </a:solidFill>
              </a:rPr>
              <a:t>P</a:t>
            </a:r>
            <a:r>
              <a:rPr lang="it-IT" sz="2700" dirty="0" err="1" smtClean="0">
                <a:solidFill>
                  <a:srgbClr val="C00000"/>
                </a:solidFill>
              </a:rPr>
              <a:t>arliament</a:t>
            </a:r>
            <a:r>
              <a:rPr lang="it-IT" sz="2700" dirty="0" smtClean="0">
                <a:solidFill>
                  <a:srgbClr val="C00000"/>
                </a:solidFill>
              </a:rPr>
              <a:t>; the </a:t>
            </a:r>
            <a:r>
              <a:rPr lang="it-IT" sz="2700" dirty="0" err="1" smtClean="0">
                <a:solidFill>
                  <a:srgbClr val="C00000"/>
                </a:solidFill>
              </a:rPr>
              <a:t>P</a:t>
            </a:r>
            <a:r>
              <a:rPr lang="it-IT" sz="2700" dirty="0" err="1" smtClean="0">
                <a:solidFill>
                  <a:srgbClr val="C00000"/>
                </a:solidFill>
              </a:rPr>
              <a:t>resident</a:t>
            </a:r>
            <a:r>
              <a:rPr lang="it-IT" sz="2700" dirty="0" smtClean="0">
                <a:solidFill>
                  <a:srgbClr val="C00000"/>
                </a:solidFill>
              </a:rPr>
              <a:t> </a:t>
            </a:r>
            <a:r>
              <a:rPr lang="it-IT" sz="2700" dirty="0" err="1" smtClean="0">
                <a:solidFill>
                  <a:srgbClr val="C00000"/>
                </a:solidFill>
              </a:rPr>
              <a:t>of</a:t>
            </a:r>
            <a:r>
              <a:rPr lang="it-IT" sz="2700" dirty="0" smtClean="0">
                <a:solidFill>
                  <a:srgbClr val="C00000"/>
                </a:solidFill>
              </a:rPr>
              <a:t> the Republic; the </a:t>
            </a:r>
            <a:r>
              <a:rPr lang="it-IT" sz="2700" dirty="0" err="1" smtClean="0">
                <a:solidFill>
                  <a:srgbClr val="C00000"/>
                </a:solidFill>
              </a:rPr>
              <a:t>G</a:t>
            </a:r>
            <a:r>
              <a:rPr lang="it-IT" sz="2700" dirty="0" err="1" smtClean="0">
                <a:solidFill>
                  <a:srgbClr val="C00000"/>
                </a:solidFill>
              </a:rPr>
              <a:t>overnment</a:t>
            </a:r>
            <a:r>
              <a:rPr lang="it-IT" sz="2700" dirty="0" smtClean="0">
                <a:solidFill>
                  <a:srgbClr val="C00000"/>
                </a:solidFill>
              </a:rPr>
              <a:t>;  the </a:t>
            </a:r>
            <a:r>
              <a:rPr lang="it-IT" sz="2700" dirty="0" err="1" smtClean="0">
                <a:solidFill>
                  <a:srgbClr val="C00000"/>
                </a:solidFill>
              </a:rPr>
              <a:t>Judiciary</a:t>
            </a:r>
            <a:r>
              <a:rPr lang="it-IT" sz="2700" dirty="0" smtClean="0">
                <a:solidFill>
                  <a:srgbClr val="C00000"/>
                </a:solidFill>
              </a:rPr>
              <a:t>; the </a:t>
            </a:r>
            <a:r>
              <a:rPr lang="it-IT" sz="2700" dirty="0" err="1" smtClean="0">
                <a:solidFill>
                  <a:srgbClr val="C00000"/>
                </a:solidFill>
              </a:rPr>
              <a:t>Constitutional</a:t>
            </a:r>
            <a:r>
              <a:rPr lang="it-IT" sz="2700" dirty="0" smtClean="0">
                <a:solidFill>
                  <a:srgbClr val="C00000"/>
                </a:solidFill>
              </a:rPr>
              <a:t> Court.</a:t>
            </a:r>
            <a:endParaRPr lang="it-IT" sz="2700" dirty="0" smtClean="0">
              <a:solidFill>
                <a:srgbClr val="C00000"/>
              </a:solidFill>
            </a:endParaRPr>
          </a:p>
        </p:txBody>
      </p:sp>
      <p:sp>
        <p:nvSpPr>
          <p:cNvPr id="4098" name="AutoShape 2" descr="Risultati immagini per parlamento itali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0" name="AutoShape 4" descr="Risultati immagini per parlamento itali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2" name="Picture 6" descr="Risultati immagini per parlamento italiano"/>
          <p:cNvPicPr>
            <a:picLocks noChangeAspect="1" noChangeArrowheads="1"/>
          </p:cNvPicPr>
          <p:nvPr/>
        </p:nvPicPr>
        <p:blipFill>
          <a:blip r:embed="rId2"/>
          <a:srcRect/>
          <a:stretch>
            <a:fillRect/>
          </a:stretch>
        </p:blipFill>
        <p:spPr bwMode="auto">
          <a:xfrm>
            <a:off x="928662" y="928044"/>
            <a:ext cx="7003148" cy="4010895"/>
          </a:xfrm>
          <a:prstGeom prst="rect">
            <a:avLst/>
          </a:prstGeom>
          <a:noFill/>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Characters of the Italian Constitution (1)</a:t>
            </a:r>
            <a:endParaRPr lang="it-IT" dirty="0"/>
          </a:p>
        </p:txBody>
      </p:sp>
      <p:sp>
        <p:nvSpPr>
          <p:cNvPr id="3" name="Segnaposto contenuto 2"/>
          <p:cNvSpPr>
            <a:spLocks noGrp="1"/>
          </p:cNvSpPr>
          <p:nvPr>
            <p:ph sz="quarter" idx="1"/>
          </p:nvPr>
        </p:nvSpPr>
        <p:spPr>
          <a:xfrm>
            <a:off x="285720" y="1571636"/>
            <a:ext cx="8627966" cy="5500702"/>
          </a:xfrm>
        </p:spPr>
        <p:txBody>
          <a:bodyPr>
            <a:normAutofit fontScale="92500" lnSpcReduction="10000"/>
          </a:bodyPr>
          <a:lstStyle/>
          <a:p>
            <a:r>
              <a:rPr lang="en-US" sz="2800" dirty="0" smtClean="0">
                <a:solidFill>
                  <a:srgbClr val="002060"/>
                </a:solidFill>
                <a:effectLst>
                  <a:outerShdw blurRad="38100" dist="38100" dir="2700000" algn="tl">
                    <a:srgbClr val="000000">
                      <a:alpha val="43137"/>
                    </a:srgbClr>
                  </a:outerShdw>
                </a:effectLst>
              </a:rPr>
              <a:t>a compromised constitution: </a:t>
            </a:r>
            <a:r>
              <a:rPr lang="en-US" sz="2800" dirty="0" smtClean="0">
                <a:solidFill>
                  <a:srgbClr val="002060"/>
                </a:solidFill>
              </a:rPr>
              <a:t>the structure of the Constitutional Charter is based on the </a:t>
            </a:r>
            <a:r>
              <a:rPr lang="en-US" sz="2800" dirty="0" smtClean="0">
                <a:solidFill>
                  <a:srgbClr val="002060"/>
                </a:solidFill>
                <a:effectLst>
                  <a:outerShdw blurRad="38100" dist="38100" dir="2700000" algn="tl">
                    <a:srgbClr val="000000">
                      <a:alpha val="43137"/>
                    </a:srgbClr>
                  </a:outerShdw>
                </a:effectLst>
              </a:rPr>
              <a:t>agreement between the various parties of the National Liberation Committee</a:t>
            </a:r>
            <a:r>
              <a:rPr lang="en-US" sz="2800" dirty="0" smtClean="0">
                <a:solidFill>
                  <a:srgbClr val="002060"/>
                </a:solidFill>
              </a:rPr>
              <a:t>. The compromise reached allows for a balance, which gives due weight both to the need to </a:t>
            </a:r>
            <a:r>
              <a:rPr lang="en-US" sz="2800" dirty="0" err="1" smtClean="0">
                <a:solidFill>
                  <a:srgbClr val="002060"/>
                </a:solidFill>
              </a:rPr>
              <a:t>recognise</a:t>
            </a:r>
            <a:r>
              <a:rPr lang="en-US" sz="2800" dirty="0" smtClean="0">
                <a:solidFill>
                  <a:srgbClr val="002060"/>
                </a:solidFill>
              </a:rPr>
              <a:t> and guarantee freedoms and to the need to establish a welfare state;</a:t>
            </a:r>
            <a:endParaRPr lang="en-US" sz="2800" dirty="0" smtClean="0">
              <a:solidFill>
                <a:srgbClr val="002060"/>
              </a:solidFill>
              <a:effectLst>
                <a:outerShdw blurRad="38100" dist="38100" dir="2700000" algn="tl">
                  <a:srgbClr val="000000">
                    <a:alpha val="43137"/>
                  </a:srgbClr>
                </a:outerShdw>
              </a:effectLst>
            </a:endParaRPr>
          </a:p>
          <a:p>
            <a:r>
              <a:rPr lang="en-US" sz="2800" dirty="0" smtClean="0">
                <a:solidFill>
                  <a:srgbClr val="002060"/>
                </a:solidFill>
                <a:effectLst>
                  <a:outerShdw blurRad="38100" dist="38100" dir="2700000" algn="tl">
                    <a:srgbClr val="000000">
                      <a:alpha val="43137"/>
                    </a:srgbClr>
                  </a:outerShdw>
                </a:effectLst>
              </a:rPr>
              <a:t>a long constitution</a:t>
            </a:r>
            <a:r>
              <a:rPr lang="en-US" sz="2800" dirty="0" smtClean="0">
                <a:solidFill>
                  <a:srgbClr val="002060"/>
                </a:solidFill>
              </a:rPr>
              <a:t>: the constitutional text sets out the fundamental lines of the state order, defines fundamental rights and </a:t>
            </a:r>
            <a:r>
              <a:rPr lang="en-US" sz="2800" dirty="0" err="1" smtClean="0">
                <a:solidFill>
                  <a:srgbClr val="002060"/>
                </a:solidFill>
              </a:rPr>
              <a:t>organises</a:t>
            </a:r>
            <a:r>
              <a:rPr lang="en-US" sz="2800" dirty="0" smtClean="0">
                <a:solidFill>
                  <a:srgbClr val="002060"/>
                </a:solidFill>
              </a:rPr>
              <a:t> the various aspects of society;</a:t>
            </a:r>
          </a:p>
          <a:p>
            <a:r>
              <a:rPr lang="en-US" sz="2800" dirty="0" smtClean="0">
                <a:solidFill>
                  <a:srgbClr val="002060"/>
                </a:solidFill>
                <a:effectLst>
                  <a:outerShdw blurRad="38100" dist="38100" dir="2700000" algn="tl">
                    <a:srgbClr val="000000">
                      <a:alpha val="43137"/>
                    </a:srgbClr>
                  </a:outerShdw>
                </a:effectLst>
              </a:rPr>
              <a:t>a voted constitution</a:t>
            </a:r>
            <a:r>
              <a:rPr lang="en-US" sz="2800" dirty="0" smtClean="0">
                <a:solidFill>
                  <a:srgbClr val="002060"/>
                </a:solidFill>
              </a:rPr>
              <a:t>: the constitutional text is approved by a constituent assembly elected by the people; </a:t>
            </a:r>
            <a:r>
              <a:rPr lang="it-IT" dirty="0" smtClean="0">
                <a:solidFill>
                  <a:srgbClr val="002060"/>
                </a:solidFill>
              </a:rPr>
              <a:t/>
            </a:r>
            <a:br>
              <a:rPr lang="it-IT" dirty="0" smtClean="0">
                <a:solidFill>
                  <a:srgbClr val="002060"/>
                </a:solidFill>
              </a:rPr>
            </a:br>
            <a:r>
              <a:rPr lang="it-IT" dirty="0" smtClean="0">
                <a:solidFill>
                  <a:srgbClr val="002060"/>
                </a:solidFill>
              </a:rPr>
              <a:t> </a:t>
            </a:r>
          </a:p>
          <a:p>
            <a:endParaRPr lang="it-IT"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Characters of the Italian Constitution (2)</a:t>
            </a:r>
            <a:endParaRPr lang="it-IT" dirty="0"/>
          </a:p>
        </p:txBody>
      </p:sp>
      <p:sp>
        <p:nvSpPr>
          <p:cNvPr id="3" name="Segnaposto contenuto 2"/>
          <p:cNvSpPr>
            <a:spLocks noGrp="1"/>
          </p:cNvSpPr>
          <p:nvPr>
            <p:ph sz="quarter" idx="1"/>
          </p:nvPr>
        </p:nvSpPr>
        <p:spPr>
          <a:xfrm>
            <a:off x="500034" y="1643074"/>
            <a:ext cx="8234200" cy="5072074"/>
          </a:xfrm>
        </p:spPr>
        <p:txBody>
          <a:bodyPr>
            <a:normAutofit fontScale="92500" lnSpcReduction="20000"/>
          </a:bodyPr>
          <a:lstStyle/>
          <a:p>
            <a:r>
              <a:rPr lang="en-US" dirty="0" smtClean="0">
                <a:solidFill>
                  <a:srgbClr val="002060"/>
                </a:solidFill>
                <a:effectLst>
                  <a:outerShdw blurRad="38100" dist="38100" dir="2700000" algn="tl">
                    <a:srgbClr val="000000">
                      <a:alpha val="43137"/>
                    </a:srgbClr>
                  </a:outerShdw>
                </a:effectLst>
              </a:rPr>
              <a:t>a rigid constitution: </a:t>
            </a:r>
            <a:r>
              <a:rPr lang="en-US" dirty="0" smtClean="0">
                <a:solidFill>
                  <a:srgbClr val="002060"/>
                </a:solidFill>
              </a:rPr>
              <a:t>unlike the </a:t>
            </a:r>
            <a:r>
              <a:rPr lang="en-US" dirty="0" err="1" smtClean="0">
                <a:solidFill>
                  <a:srgbClr val="002060"/>
                </a:solidFill>
              </a:rPr>
              <a:t>albertine</a:t>
            </a:r>
            <a:r>
              <a:rPr lang="en-US" dirty="0" smtClean="0">
                <a:solidFill>
                  <a:srgbClr val="002060"/>
                </a:solidFill>
              </a:rPr>
              <a:t> Statute, it can only be modified through a special procedure. This provides a guarantee that democratic freedoms will be maintained;</a:t>
            </a:r>
          </a:p>
          <a:p>
            <a:r>
              <a:rPr lang="en-US" dirty="0" smtClean="0">
                <a:solidFill>
                  <a:srgbClr val="002060"/>
                </a:solidFill>
                <a:effectLst>
                  <a:outerShdw blurRad="38100" dist="38100" dir="2700000" algn="tl">
                    <a:srgbClr val="000000">
                      <a:alpha val="43137"/>
                    </a:srgbClr>
                  </a:outerShdw>
                </a:effectLst>
              </a:rPr>
              <a:t>a secular constitution</a:t>
            </a:r>
            <a:r>
              <a:rPr lang="en-US" dirty="0" smtClean="0">
                <a:solidFill>
                  <a:srgbClr val="002060"/>
                </a:solidFill>
              </a:rPr>
              <a:t>: all religious faiths, if in line with </a:t>
            </a:r>
            <a:r>
              <a:rPr lang="en-US" dirty="0" smtClean="0">
                <a:solidFill>
                  <a:srgbClr val="002060"/>
                </a:solidFill>
              </a:rPr>
              <a:t>the </a:t>
            </a:r>
            <a:r>
              <a:rPr lang="en-US" dirty="0" err="1" smtClean="0">
                <a:solidFill>
                  <a:srgbClr val="002060"/>
                </a:solidFill>
              </a:rPr>
              <a:t>italian</a:t>
            </a:r>
            <a:r>
              <a:rPr lang="en-US" dirty="0" smtClean="0">
                <a:solidFill>
                  <a:srgbClr val="002060"/>
                </a:solidFill>
              </a:rPr>
              <a:t> legal system</a:t>
            </a:r>
            <a:r>
              <a:rPr lang="en-US" dirty="0" smtClean="0">
                <a:solidFill>
                  <a:srgbClr val="002060"/>
                </a:solidFill>
              </a:rPr>
              <a:t>, have the same right to exist and operate on the national territory;</a:t>
            </a:r>
          </a:p>
          <a:p>
            <a:r>
              <a:rPr lang="en-US" dirty="0" smtClean="0">
                <a:solidFill>
                  <a:srgbClr val="002060"/>
                </a:solidFill>
                <a:effectLst>
                  <a:outerShdw blurRad="38100" dist="38100" dir="2700000" algn="tl">
                    <a:srgbClr val="000000">
                      <a:alpha val="43137"/>
                    </a:srgbClr>
                  </a:outerShdw>
                </a:effectLst>
              </a:rPr>
              <a:t>a pluralist constitution</a:t>
            </a:r>
            <a:r>
              <a:rPr lang="en-US" dirty="0" smtClean="0">
                <a:solidFill>
                  <a:srgbClr val="002060"/>
                </a:solidFill>
              </a:rPr>
              <a:t>: the state recognizes and protects the different forms in which the multiple facets of society are expressed;</a:t>
            </a:r>
          </a:p>
          <a:p>
            <a:r>
              <a:rPr lang="en-US" dirty="0" smtClean="0">
                <a:solidFill>
                  <a:srgbClr val="002060"/>
                </a:solidFill>
                <a:effectLst>
                  <a:outerShdw blurRad="38100" dist="38100" dir="2700000" algn="tl">
                    <a:srgbClr val="000000">
                      <a:alpha val="43137"/>
                    </a:srgbClr>
                  </a:outerShdw>
                </a:effectLst>
              </a:rPr>
              <a:t>a liberal constitution</a:t>
            </a:r>
            <a:r>
              <a:rPr lang="en-US" dirty="0" smtClean="0">
                <a:solidFill>
                  <a:srgbClr val="002060"/>
                </a:solidFill>
              </a:rPr>
              <a:t>; the principles of freedom are recognized and guaranteed by the law;</a:t>
            </a:r>
          </a:p>
          <a:p>
            <a:r>
              <a:rPr lang="en-US" dirty="0" smtClean="0">
                <a:solidFill>
                  <a:srgbClr val="002060"/>
                </a:solidFill>
                <a:effectLst>
                  <a:outerShdw blurRad="38100" dist="38100" dir="2700000" algn="tl">
                    <a:srgbClr val="000000">
                      <a:alpha val="43137"/>
                    </a:srgbClr>
                  </a:outerShdw>
                </a:effectLst>
              </a:rPr>
              <a:t>a social constitution</a:t>
            </a:r>
            <a:r>
              <a:rPr lang="en-US" dirty="0" smtClean="0">
                <a:solidFill>
                  <a:srgbClr val="002060"/>
                </a:solidFill>
              </a:rPr>
              <a:t>: the State intervenes directly to ensure equality between citizens.</a:t>
            </a: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p:cNvSpPr>
            <a:spLocks noGrp="1"/>
          </p:cNvSpPr>
          <p:nvPr>
            <p:ph type="body" idx="1"/>
          </p:nvPr>
        </p:nvSpPr>
        <p:spPr/>
        <p:txBody>
          <a:bodyPr/>
          <a:lstStyle/>
          <a:p>
            <a:r>
              <a:rPr lang="it-IT" dirty="0" err="1" smtClean="0"/>
              <a:t>Thank</a:t>
            </a:r>
            <a:r>
              <a:rPr lang="it-IT" dirty="0" err="1" smtClean="0"/>
              <a:t>s</a:t>
            </a:r>
            <a:r>
              <a:rPr lang="it-IT" dirty="0" smtClean="0"/>
              <a:t> </a:t>
            </a:r>
            <a:r>
              <a:rPr lang="it-IT" dirty="0" err="1" smtClean="0"/>
              <a:t>for</a:t>
            </a:r>
            <a:r>
              <a:rPr lang="it-IT" dirty="0" smtClean="0"/>
              <a:t> </a:t>
            </a:r>
            <a:r>
              <a:rPr lang="it-IT" dirty="0" err="1" smtClean="0"/>
              <a:t>your</a:t>
            </a:r>
            <a:r>
              <a:rPr lang="it-IT" dirty="0" smtClean="0"/>
              <a:t> </a:t>
            </a:r>
            <a:r>
              <a:rPr lang="it-IT" dirty="0" err="1" smtClean="0"/>
              <a:t>attention</a:t>
            </a:r>
            <a:r>
              <a:rPr lang="it-IT" dirty="0" smtClean="0"/>
              <a:t> </a:t>
            </a:r>
            <a:endParaRPr lang="it-IT" dirty="0"/>
          </a:p>
        </p:txBody>
      </p:sp>
      <p:sp>
        <p:nvSpPr>
          <p:cNvPr id="8" name="Titolo 7"/>
          <p:cNvSpPr>
            <a:spLocks noGrp="1"/>
          </p:cNvSpPr>
          <p:nvPr>
            <p:ph type="title"/>
          </p:nvPr>
        </p:nvSpPr>
        <p:spPr/>
        <p:txBody>
          <a:bodyPr/>
          <a:lstStyle/>
          <a:p>
            <a:r>
              <a:rPr lang="it-IT" dirty="0" smtClean="0"/>
              <a:t>End of presentation</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body" idx="1"/>
          </p:nvPr>
        </p:nvSpPr>
        <p:spPr>
          <a:xfrm>
            <a:off x="785786" y="3429000"/>
            <a:ext cx="7786742" cy="1673225"/>
          </a:xfrm>
        </p:spPr>
        <p:txBody>
          <a:bodyPr>
            <a:normAutofit fontScale="85000" lnSpcReduction="10000"/>
          </a:bodyPr>
          <a:lstStyle/>
          <a:p>
            <a:r>
              <a:rPr lang="en-US" sz="2800" b="0" dirty="0" smtClean="0">
                <a:solidFill>
                  <a:srgbClr val="FF0000"/>
                </a:solidFill>
              </a:rPr>
              <a:t>from the </a:t>
            </a:r>
            <a:r>
              <a:rPr lang="en-US" sz="2800" b="0" i="1" dirty="0" smtClean="0">
                <a:solidFill>
                  <a:srgbClr val="FF0000"/>
                </a:solidFill>
              </a:rPr>
              <a:t>constitutions</a:t>
            </a:r>
            <a:r>
              <a:rPr lang="en-US" sz="2800" b="0" dirty="0" smtClean="0">
                <a:solidFill>
                  <a:srgbClr val="FF0000"/>
                </a:solidFill>
              </a:rPr>
              <a:t> of the first north </a:t>
            </a:r>
            <a:r>
              <a:rPr lang="en-US" sz="2800" b="0" dirty="0" err="1" smtClean="0">
                <a:solidFill>
                  <a:srgbClr val="FF0000"/>
                </a:solidFill>
              </a:rPr>
              <a:t>american</a:t>
            </a:r>
            <a:r>
              <a:rPr lang="en-US" sz="2800" b="0" dirty="0" smtClean="0">
                <a:solidFill>
                  <a:srgbClr val="FF0000"/>
                </a:solidFill>
              </a:rPr>
              <a:t> states to the </a:t>
            </a:r>
            <a:r>
              <a:rPr lang="en-US" sz="2800" b="0" i="1" dirty="0" err="1" smtClean="0">
                <a:solidFill>
                  <a:srgbClr val="FF0000"/>
                </a:solidFill>
              </a:rPr>
              <a:t>italian</a:t>
            </a:r>
            <a:r>
              <a:rPr lang="en-US" sz="2800" b="0" i="1" dirty="0" smtClean="0">
                <a:solidFill>
                  <a:srgbClr val="FF0000"/>
                </a:solidFill>
              </a:rPr>
              <a:t> charters of rights</a:t>
            </a:r>
            <a:r>
              <a:rPr lang="en-US" sz="2800" b="0" dirty="0" smtClean="0">
                <a:solidFill>
                  <a:srgbClr val="FF0000"/>
                </a:solidFill>
              </a:rPr>
              <a:t> of the </a:t>
            </a:r>
          </a:p>
          <a:p>
            <a:r>
              <a:rPr lang="en-US" sz="2800" b="0" dirty="0" err="1" smtClean="0">
                <a:solidFill>
                  <a:srgbClr val="FF0000"/>
                </a:solidFill>
              </a:rPr>
              <a:t>jacobin</a:t>
            </a:r>
            <a:r>
              <a:rPr lang="en-US" sz="2800" b="0" dirty="0" smtClean="0">
                <a:solidFill>
                  <a:srgbClr val="FF0000"/>
                </a:solidFill>
              </a:rPr>
              <a:t> period </a:t>
            </a:r>
            <a:r>
              <a:rPr lang="it-IT" sz="2800" b="0" dirty="0" smtClean="0">
                <a:solidFill>
                  <a:srgbClr val="FF0000"/>
                </a:solidFill>
              </a:rPr>
              <a:t>(1797-1799)</a:t>
            </a:r>
            <a:endParaRPr lang="it-IT" sz="2800" dirty="0" smtClean="0">
              <a:solidFill>
                <a:srgbClr val="FF0000"/>
              </a:solidFill>
            </a:endParaRPr>
          </a:p>
          <a:p>
            <a:endParaRPr lang="it-IT" sz="2800" dirty="0">
              <a:solidFill>
                <a:srgbClr val="FF0000"/>
              </a:solidFill>
            </a:endParaRPr>
          </a:p>
        </p:txBody>
      </p:sp>
      <p:sp>
        <p:nvSpPr>
          <p:cNvPr id="3" name="Titolo 2"/>
          <p:cNvSpPr>
            <a:spLocks noGrp="1"/>
          </p:cNvSpPr>
          <p:nvPr>
            <p:ph type="title"/>
          </p:nvPr>
        </p:nvSpPr>
        <p:spPr/>
        <p:txBody>
          <a:bodyPr/>
          <a:lstStyle/>
          <a:p>
            <a:r>
              <a:rPr lang="it-IT" sz="4400" dirty="0" smtClean="0">
                <a:solidFill>
                  <a:schemeClr val="bg1"/>
                </a:solidFill>
              </a:rPr>
              <a:t>The modern constitutionalism</a:t>
            </a:r>
            <a:endParaRPr lang="it-IT"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Government restricted by law</a:t>
            </a:r>
            <a:endParaRPr lang="it-IT" dirty="0"/>
          </a:p>
        </p:txBody>
      </p:sp>
      <p:sp>
        <p:nvSpPr>
          <p:cNvPr id="5" name="Segnaposto contenuto 4"/>
          <p:cNvSpPr>
            <a:spLocks noGrp="1"/>
          </p:cNvSpPr>
          <p:nvPr>
            <p:ph sz="quarter" idx="1"/>
          </p:nvPr>
        </p:nvSpPr>
        <p:spPr>
          <a:xfrm>
            <a:off x="354360" y="1571612"/>
            <a:ext cx="8503920" cy="4830910"/>
          </a:xfrm>
        </p:spPr>
        <p:txBody>
          <a:bodyPr>
            <a:normAutofit fontScale="92500" lnSpcReduction="20000"/>
          </a:bodyPr>
          <a:lstStyle/>
          <a:p>
            <a:r>
              <a:rPr lang="en-US" dirty="0" smtClean="0"/>
              <a:t>The idea of a </a:t>
            </a:r>
            <a:r>
              <a:rPr lang="en-US" dirty="0" smtClean="0">
                <a:solidFill>
                  <a:srgbClr val="C00000"/>
                </a:solidFill>
              </a:rPr>
              <a:t>constitution as a higher law </a:t>
            </a:r>
            <a:r>
              <a:rPr lang="en-US" dirty="0" smtClean="0"/>
              <a:t>is the key to understanding the US constitutional experience and its genesis. </a:t>
            </a:r>
          </a:p>
          <a:p>
            <a:r>
              <a:rPr lang="en-US" dirty="0" smtClean="0"/>
              <a:t>This experience originated, as is well known, from the </a:t>
            </a:r>
            <a:r>
              <a:rPr lang="en-US" dirty="0" smtClean="0">
                <a:solidFill>
                  <a:srgbClr val="C00000"/>
                </a:solidFill>
              </a:rPr>
              <a:t>rebellion of the English colonies against the motherland</a:t>
            </a:r>
            <a:r>
              <a:rPr lang="en-US" dirty="0" smtClean="0"/>
              <a:t>, and this explains why it was inspired by guidelines that expressed a radical opposition to the English constitutional tradition (republicanism, written constitution, separation of powers and presidential government, federalism).</a:t>
            </a:r>
          </a:p>
          <a:p>
            <a:r>
              <a:rPr lang="en-US" dirty="0" smtClean="0"/>
              <a:t>The idea of the "constitutional government", which was affirmed in the American experience, therefore constituted a </a:t>
            </a:r>
            <a:r>
              <a:rPr lang="en-US" dirty="0" smtClean="0">
                <a:solidFill>
                  <a:srgbClr val="C00000"/>
                </a:solidFill>
              </a:rPr>
              <a:t>resumption of the theme of the government</a:t>
            </a:r>
            <a:r>
              <a:rPr lang="en-US" dirty="0" smtClean="0"/>
              <a:t>, which was limited by law, even though it was projected on the wide spaces of the federation.  </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model for Italy</a:t>
            </a:r>
            <a:endParaRPr lang="it-IT" dirty="0"/>
          </a:p>
        </p:txBody>
      </p:sp>
      <p:sp>
        <p:nvSpPr>
          <p:cNvPr id="3" name="Segnaposto contenuto 2"/>
          <p:cNvSpPr>
            <a:spLocks noGrp="1"/>
          </p:cNvSpPr>
          <p:nvPr>
            <p:ph sz="quarter" idx="1"/>
          </p:nvPr>
        </p:nvSpPr>
        <p:spPr>
          <a:xfrm>
            <a:off x="124046" y="1500174"/>
            <a:ext cx="8805672" cy="5116662"/>
          </a:xfrm>
        </p:spPr>
        <p:txBody>
          <a:bodyPr>
            <a:normAutofit fontScale="92500" lnSpcReduction="20000"/>
          </a:bodyPr>
          <a:lstStyle/>
          <a:p>
            <a:r>
              <a:rPr lang="en-US" sz="2800" dirty="0" smtClean="0"/>
              <a:t>The </a:t>
            </a:r>
            <a:r>
              <a:rPr lang="en-US" sz="2800" dirty="0" smtClean="0">
                <a:solidFill>
                  <a:srgbClr val="C00000"/>
                </a:solidFill>
              </a:rPr>
              <a:t>North American and French "charters of rights" of the mature Eighteenth century</a:t>
            </a:r>
            <a:r>
              <a:rPr lang="en-US" sz="2800" dirty="0" smtClean="0"/>
              <a:t>, the first expressions of modern constitutionalism, represented an important point of reference for the constituents of the "Jacobin three-year period" in Italy. </a:t>
            </a:r>
          </a:p>
          <a:p>
            <a:r>
              <a:rPr lang="en-US" sz="2800" dirty="0" smtClean="0"/>
              <a:t>In fact, the "</a:t>
            </a:r>
            <a:r>
              <a:rPr lang="en-US" sz="2800" dirty="0" smtClean="0">
                <a:solidFill>
                  <a:srgbClr val="C00000"/>
                </a:solidFill>
              </a:rPr>
              <a:t>constitutional fever</a:t>
            </a:r>
            <a:r>
              <a:rPr lang="en-US" sz="2800" dirty="0" smtClean="0"/>
              <a:t>" that broke out in 1776 in the former colonial North American states that declared themselves independent of England and the strong contagion in revolutionary France triggered epidemic influences in many European states.</a:t>
            </a:r>
          </a:p>
          <a:p>
            <a:r>
              <a:rPr lang="en-US" sz="2800" dirty="0" smtClean="0"/>
              <a:t>France had looked with admiration at the </a:t>
            </a:r>
            <a:r>
              <a:rPr lang="en-US" sz="2800" dirty="0" smtClean="0">
                <a:effectLst>
                  <a:outerShdw blurRad="38100" dist="38100" dir="2700000" algn="tl">
                    <a:srgbClr val="000000">
                      <a:alpha val="43137"/>
                    </a:srgbClr>
                  </a:outerShdw>
                </a:effectLst>
              </a:rPr>
              <a:t>American experience</a:t>
            </a:r>
            <a:r>
              <a:rPr lang="en-US" sz="2800" dirty="0" smtClean="0"/>
              <a:t>, which provided a concrete example of the proper functioning of representative institutions not polluted by the corruption that weighed on Great Britain governed </a:t>
            </a:r>
            <a:r>
              <a:rPr lang="en-US" sz="2800" dirty="0" smtClean="0">
                <a:effectLst>
                  <a:outerShdw blurRad="38100" dist="38100" dir="2700000" algn="tl">
                    <a:srgbClr val="000000">
                      <a:alpha val="43137"/>
                    </a:srgbClr>
                  </a:outerShdw>
                </a:effectLst>
              </a:rPr>
              <a:t>by Sir Robert Walpole </a:t>
            </a:r>
            <a:r>
              <a:rPr lang="en-US" sz="2800" dirty="0" smtClean="0"/>
              <a:t>and his political heirs.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09602" y="714356"/>
            <a:ext cx="2362200" cy="990600"/>
          </a:xfrm>
        </p:spPr>
        <p:txBody>
          <a:bodyPr/>
          <a:lstStyle/>
          <a:p>
            <a:r>
              <a:rPr lang="it-IT" dirty="0" smtClean="0"/>
              <a:t>Sir Robert </a:t>
            </a:r>
            <a:r>
              <a:rPr lang="it-IT" dirty="0" err="1" smtClean="0"/>
              <a:t>Walpole</a:t>
            </a:r>
            <a:endParaRPr lang="it-IT" dirty="0"/>
          </a:p>
        </p:txBody>
      </p:sp>
      <p:sp>
        <p:nvSpPr>
          <p:cNvPr id="6" name="Segnaposto testo 5"/>
          <p:cNvSpPr>
            <a:spLocks noGrp="1"/>
          </p:cNvSpPr>
          <p:nvPr>
            <p:ph type="body" idx="2"/>
          </p:nvPr>
        </p:nvSpPr>
        <p:spPr>
          <a:xfrm>
            <a:off x="142844" y="2071678"/>
            <a:ext cx="2786082" cy="4357718"/>
          </a:xfrm>
        </p:spPr>
        <p:txBody>
          <a:bodyPr>
            <a:normAutofit fontScale="92500" lnSpcReduction="20000"/>
          </a:bodyPr>
          <a:lstStyle/>
          <a:p>
            <a:r>
              <a:rPr lang="en-US" sz="1700" dirty="0" smtClean="0"/>
              <a:t>Walpole, a member of the Whig party, performed his duties during the reigns of George I and George II. </a:t>
            </a:r>
          </a:p>
          <a:p>
            <a:r>
              <a:rPr lang="en-US" sz="1700" dirty="0" smtClean="0"/>
              <a:t>His ascent is normally dated from 1721, when he obtained the position of First Lord of the Treasury; others fix it from 1730, when - with the withdrawal of Charles Townshend, Viscount Townshend II - he became the only and undisputed leader of the Cabinet. </a:t>
            </a:r>
          </a:p>
          <a:p>
            <a:r>
              <a:rPr lang="en-US" sz="1700" dirty="0" smtClean="0"/>
              <a:t>Walpole continued to rule until his resignation in 1742, making his administration the longest in English history</a:t>
            </a:r>
            <a:endParaRPr lang="it-IT" dirty="0"/>
          </a:p>
        </p:txBody>
      </p:sp>
      <p:pic>
        <p:nvPicPr>
          <p:cNvPr id="1026" name="Picture 2" descr="http://assets3.parliament.uk/woa/woa-zoom-popup/woa-large/2748-1-h.tif"/>
          <p:cNvPicPr>
            <a:picLocks noChangeAspect="1" noChangeArrowheads="1"/>
          </p:cNvPicPr>
          <p:nvPr/>
        </p:nvPicPr>
        <p:blipFill>
          <a:blip r:embed="rId2"/>
          <a:srcRect/>
          <a:stretch>
            <a:fillRect/>
          </a:stretch>
        </p:blipFill>
        <p:spPr bwMode="auto">
          <a:xfrm>
            <a:off x="3786182" y="571480"/>
            <a:ext cx="4579098" cy="578647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 look towards America</a:t>
            </a:r>
            <a:endParaRPr lang="it-IT" dirty="0"/>
          </a:p>
        </p:txBody>
      </p:sp>
      <p:sp>
        <p:nvSpPr>
          <p:cNvPr id="3" name="Segnaposto contenuto 2"/>
          <p:cNvSpPr>
            <a:spLocks noGrp="1"/>
          </p:cNvSpPr>
          <p:nvPr>
            <p:ph sz="quarter" idx="1"/>
          </p:nvPr>
        </p:nvSpPr>
        <p:spPr>
          <a:xfrm>
            <a:off x="285720" y="1527048"/>
            <a:ext cx="8503920" cy="4902348"/>
          </a:xfrm>
        </p:spPr>
        <p:txBody>
          <a:bodyPr>
            <a:normAutofit fontScale="92500" lnSpcReduction="10000"/>
          </a:bodyPr>
          <a:lstStyle/>
          <a:p>
            <a:r>
              <a:rPr lang="en-US" dirty="0" smtClean="0"/>
              <a:t>The French jurists looked at the American "constitutions of government" starting from the </a:t>
            </a:r>
            <a:r>
              <a:rPr lang="en-US" dirty="0" smtClean="0">
                <a:effectLst>
                  <a:outerShdw blurRad="38100" dist="38100" dir="2700000" algn="tl">
                    <a:srgbClr val="000000">
                      <a:alpha val="43137"/>
                    </a:srgbClr>
                  </a:outerShdw>
                </a:effectLst>
              </a:rPr>
              <a:t>Virginia text of 1776</a:t>
            </a:r>
            <a:r>
              <a:rPr lang="en-US" dirty="0" smtClean="0"/>
              <a:t>, the first legislative act called "constitution" concerning the modes of operation and the fundamental guarantees of a State.</a:t>
            </a:r>
          </a:p>
          <a:p>
            <a:r>
              <a:rPr lang="en-US" dirty="0" smtClean="0"/>
              <a:t>The interest stemmed from the fact that these constitutions </a:t>
            </a:r>
          </a:p>
          <a:p>
            <a:pPr lvl="1"/>
            <a:r>
              <a:rPr lang="en-US" dirty="0" smtClean="0">
                <a:solidFill>
                  <a:srgbClr val="002060"/>
                </a:solidFill>
              </a:rPr>
              <a:t>had regulated the entire system of public authorities </a:t>
            </a:r>
          </a:p>
          <a:p>
            <a:pPr lvl="1"/>
            <a:r>
              <a:rPr lang="en-US" dirty="0" smtClean="0">
                <a:solidFill>
                  <a:srgbClr val="002060"/>
                </a:solidFill>
              </a:rPr>
              <a:t>had provided for a complex set of judicial guarantees for the benefit of the citizens</a:t>
            </a:r>
          </a:p>
          <a:p>
            <a:pPr lvl="1"/>
            <a:r>
              <a:rPr lang="en-US" dirty="0" smtClean="0">
                <a:solidFill>
                  <a:srgbClr val="002060"/>
                </a:solidFill>
              </a:rPr>
              <a:t>had accepted the Enlightenment ideal of equality between men, natural law and the state's contractual theory, </a:t>
            </a:r>
            <a:r>
              <a:rPr lang="en-US" dirty="0" smtClean="0">
                <a:solidFill>
                  <a:srgbClr val="002060"/>
                </a:solidFill>
                <a:effectLst>
                  <a:outerShdw blurRad="38100" dist="38100" dir="2700000" algn="tl">
                    <a:srgbClr val="000000">
                      <a:alpha val="43137"/>
                    </a:srgbClr>
                  </a:outerShdw>
                </a:effectLst>
              </a:rPr>
              <a:t>the concept of limited government and the principle of popular sovereignty</a:t>
            </a:r>
            <a:r>
              <a:rPr lang="en-US" dirty="0" smtClean="0">
                <a:solidFill>
                  <a:srgbClr val="002060"/>
                </a:solidFill>
              </a:rPr>
              <a:t>, the right to revolution. </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914400"/>
            <a:ext cx="2362200" cy="1443030"/>
          </a:xfrm>
        </p:spPr>
        <p:txBody>
          <a:bodyPr/>
          <a:lstStyle/>
          <a:p>
            <a:r>
              <a:rPr lang="it-IT" dirty="0" smtClean="0"/>
              <a:t>The spread of American constitutions</a:t>
            </a:r>
            <a:endParaRPr lang="it-IT" dirty="0"/>
          </a:p>
        </p:txBody>
      </p:sp>
      <p:sp>
        <p:nvSpPr>
          <p:cNvPr id="3" name="Segnaposto contenuto 2"/>
          <p:cNvSpPr>
            <a:spLocks noGrp="1"/>
          </p:cNvSpPr>
          <p:nvPr>
            <p:ph sz="quarter" idx="1"/>
          </p:nvPr>
        </p:nvSpPr>
        <p:spPr>
          <a:xfrm>
            <a:off x="3000364" y="571480"/>
            <a:ext cx="5929354" cy="5786478"/>
          </a:xfrm>
        </p:spPr>
        <p:txBody>
          <a:bodyPr>
            <a:normAutofit fontScale="92500" lnSpcReduction="20000"/>
          </a:bodyPr>
          <a:lstStyle/>
          <a:p>
            <a:r>
              <a:rPr lang="it-IT" dirty="0" smtClean="0"/>
              <a:t>The American constitutions in their experimental phase lasting about 15 years (1776-1791) were immediately spread across the Atlantic and especially in France</a:t>
            </a:r>
          </a:p>
          <a:p>
            <a:r>
              <a:rPr lang="it-IT" dirty="0" smtClean="0"/>
              <a:t>Starting </a:t>
            </a:r>
            <a:r>
              <a:rPr lang="it-IT" dirty="0" err="1" smtClean="0"/>
              <a:t>from</a:t>
            </a:r>
            <a:r>
              <a:rPr lang="it-IT" dirty="0" smtClean="0"/>
              <a:t> 1778, </a:t>
            </a:r>
            <a:r>
              <a:rPr lang="it-IT" dirty="0" err="1" smtClean="0"/>
              <a:t>these</a:t>
            </a:r>
            <a:r>
              <a:rPr lang="it-IT" dirty="0" smtClean="0"/>
              <a:t> texts </a:t>
            </a:r>
          </a:p>
          <a:p>
            <a:pPr lvl="1"/>
            <a:r>
              <a:rPr lang="it-IT" sz="2400" dirty="0" err="1" smtClean="0">
                <a:solidFill>
                  <a:srgbClr val="C00000"/>
                </a:solidFill>
              </a:rPr>
              <a:t>were</a:t>
            </a:r>
            <a:r>
              <a:rPr lang="it-IT" sz="2400" dirty="0" smtClean="0">
                <a:solidFill>
                  <a:srgbClr val="C00000"/>
                </a:solidFill>
              </a:rPr>
              <a:t> published in "</a:t>
            </a:r>
            <a:r>
              <a:rPr lang="it-IT" sz="2400" i="1" dirty="0" err="1" smtClean="0">
                <a:solidFill>
                  <a:srgbClr val="C00000"/>
                </a:solidFill>
              </a:rPr>
              <a:t>Affaires</a:t>
            </a:r>
            <a:r>
              <a:rPr lang="it-IT" sz="2400" i="1" dirty="0" smtClean="0">
                <a:solidFill>
                  <a:srgbClr val="C00000"/>
                </a:solidFill>
              </a:rPr>
              <a:t> d '</a:t>
            </a:r>
            <a:r>
              <a:rPr lang="it-IT" sz="2400" i="1" dirty="0" err="1" smtClean="0">
                <a:solidFill>
                  <a:srgbClr val="C00000"/>
                </a:solidFill>
              </a:rPr>
              <a:t>Angleterre</a:t>
            </a:r>
            <a:r>
              <a:rPr lang="it-IT" sz="2400" i="1" dirty="0" smtClean="0">
                <a:solidFill>
                  <a:srgbClr val="C00000"/>
                </a:solidFill>
              </a:rPr>
              <a:t> </a:t>
            </a:r>
            <a:r>
              <a:rPr lang="it-IT" sz="2400" i="1" dirty="0" err="1" smtClean="0">
                <a:solidFill>
                  <a:srgbClr val="C00000"/>
                </a:solidFill>
              </a:rPr>
              <a:t>et</a:t>
            </a:r>
            <a:r>
              <a:rPr lang="it-IT" sz="2400" i="1" dirty="0" smtClean="0">
                <a:solidFill>
                  <a:srgbClr val="C00000"/>
                </a:solidFill>
              </a:rPr>
              <a:t> d '</a:t>
            </a:r>
            <a:r>
              <a:rPr lang="it-IT" sz="2400" i="1" dirty="0" err="1" smtClean="0">
                <a:solidFill>
                  <a:srgbClr val="C00000"/>
                </a:solidFill>
              </a:rPr>
              <a:t>Amérique</a:t>
            </a:r>
            <a:r>
              <a:rPr lang="it-IT" sz="2400" dirty="0" smtClean="0">
                <a:solidFill>
                  <a:srgbClr val="C00000"/>
                </a:solidFill>
              </a:rPr>
              <a:t>» </a:t>
            </a:r>
            <a:r>
              <a:rPr lang="it-IT" sz="2400" dirty="0" err="1" smtClean="0">
                <a:solidFill>
                  <a:srgbClr val="C00000"/>
                </a:solidFill>
              </a:rPr>
              <a:t>with</a:t>
            </a:r>
            <a:r>
              <a:rPr lang="it-IT" sz="2400" dirty="0" smtClean="0">
                <a:solidFill>
                  <a:srgbClr val="C00000"/>
                </a:solidFill>
              </a:rPr>
              <a:t> the translation of the </a:t>
            </a:r>
            <a:r>
              <a:rPr lang="it-IT" sz="2400" dirty="0" smtClean="0">
                <a:solidFill>
                  <a:srgbClr val="C00000"/>
                </a:solidFill>
                <a:effectLst>
                  <a:outerShdw blurRad="38100" dist="38100" dir="2700000" algn="tl">
                    <a:srgbClr val="000000">
                      <a:alpha val="43137"/>
                    </a:srgbClr>
                  </a:outerShdw>
                </a:effectLst>
              </a:rPr>
              <a:t>Duke </a:t>
            </a:r>
            <a:r>
              <a:rPr lang="it-IT" sz="2400" dirty="0" err="1" smtClean="0">
                <a:solidFill>
                  <a:srgbClr val="C00000"/>
                </a:solidFill>
                <a:effectLst>
                  <a:outerShdw blurRad="38100" dist="38100" dir="2700000" algn="tl">
                    <a:srgbClr val="000000">
                      <a:alpha val="43137"/>
                    </a:srgbClr>
                  </a:outerShdw>
                </a:effectLst>
              </a:rPr>
              <a:t>Louis-Alexandre</a:t>
            </a:r>
            <a:r>
              <a:rPr lang="it-IT" sz="2400" dirty="0" smtClean="0">
                <a:solidFill>
                  <a:srgbClr val="C00000"/>
                </a:solidFill>
                <a:effectLst>
                  <a:outerShdw blurRad="38100" dist="38100" dir="2700000" algn="tl">
                    <a:srgbClr val="000000">
                      <a:alpha val="43137"/>
                    </a:srgbClr>
                  </a:outerShdw>
                </a:effectLst>
              </a:rPr>
              <a:t> de la </a:t>
            </a:r>
            <a:r>
              <a:rPr lang="it-IT" sz="2400" dirty="0" err="1" smtClean="0">
                <a:solidFill>
                  <a:srgbClr val="C00000"/>
                </a:solidFill>
                <a:effectLst>
                  <a:outerShdw blurRad="38100" dist="38100" dir="2700000" algn="tl">
                    <a:srgbClr val="000000">
                      <a:alpha val="43137"/>
                    </a:srgbClr>
                  </a:outerShdw>
                </a:effectLst>
              </a:rPr>
              <a:t>Rochefoucauld</a:t>
            </a:r>
            <a:r>
              <a:rPr lang="it-IT" sz="2400" dirty="0" smtClean="0">
                <a:solidFill>
                  <a:srgbClr val="C00000"/>
                </a:solidFill>
              </a:rPr>
              <a:t>, Secretary of the American ambassador </a:t>
            </a:r>
            <a:r>
              <a:rPr lang="it-IT" sz="2400" dirty="0" smtClean="0">
                <a:solidFill>
                  <a:srgbClr val="C00000"/>
                </a:solidFill>
                <a:effectLst>
                  <a:outerShdw blurRad="38100" dist="38100" dir="2700000" algn="tl">
                    <a:srgbClr val="000000">
                      <a:alpha val="43137"/>
                    </a:srgbClr>
                  </a:outerShdw>
                </a:effectLst>
              </a:rPr>
              <a:t>Benjamin Franklin</a:t>
            </a:r>
            <a:r>
              <a:rPr lang="it-IT" sz="2400" dirty="0" smtClean="0">
                <a:solidFill>
                  <a:srgbClr val="C00000"/>
                </a:solidFill>
              </a:rPr>
              <a:t> </a:t>
            </a:r>
          </a:p>
          <a:p>
            <a:pPr lvl="1"/>
            <a:r>
              <a:rPr lang="en-US" sz="2400" dirty="0" smtClean="0">
                <a:solidFill>
                  <a:srgbClr val="C00000"/>
                </a:solidFill>
              </a:rPr>
              <a:t>were the subject of study, comment and debate in journals such as the Journal </a:t>
            </a:r>
            <a:r>
              <a:rPr lang="en-US" sz="2400" dirty="0" err="1" smtClean="0">
                <a:solidFill>
                  <a:srgbClr val="C00000"/>
                </a:solidFill>
              </a:rPr>
              <a:t>encyclopédique</a:t>
            </a:r>
            <a:r>
              <a:rPr lang="en-US" sz="2400" dirty="0" smtClean="0">
                <a:solidFill>
                  <a:srgbClr val="C00000"/>
                </a:solidFill>
              </a:rPr>
              <a:t> of Bouillon, on which also appeared the writings of </a:t>
            </a:r>
            <a:r>
              <a:rPr lang="en-US" sz="2400" dirty="0" err="1" smtClean="0">
                <a:solidFill>
                  <a:srgbClr val="C00000"/>
                </a:solidFill>
                <a:effectLst>
                  <a:outerShdw blurRad="38100" dist="38100" dir="2700000" algn="tl">
                    <a:srgbClr val="000000">
                      <a:alpha val="43137"/>
                    </a:srgbClr>
                  </a:outerShdw>
                </a:effectLst>
              </a:rPr>
              <a:t>Abbé</a:t>
            </a:r>
            <a:r>
              <a:rPr lang="en-US" sz="2400" dirty="0" smtClean="0">
                <a:solidFill>
                  <a:srgbClr val="C00000"/>
                </a:solidFill>
                <a:effectLst>
                  <a:outerShdw blurRad="38100" dist="38100" dir="2700000" algn="tl">
                    <a:srgbClr val="000000">
                      <a:alpha val="43137"/>
                    </a:srgbClr>
                  </a:outerShdw>
                </a:effectLst>
              </a:rPr>
              <a:t> de </a:t>
            </a:r>
            <a:r>
              <a:rPr lang="en-US" sz="2400" dirty="0" err="1" smtClean="0">
                <a:solidFill>
                  <a:srgbClr val="C00000"/>
                </a:solidFill>
                <a:effectLst>
                  <a:outerShdw blurRad="38100" dist="38100" dir="2700000" algn="tl">
                    <a:srgbClr val="000000">
                      <a:alpha val="43137"/>
                    </a:srgbClr>
                  </a:outerShdw>
                </a:effectLst>
              </a:rPr>
              <a:t>Mably</a:t>
            </a:r>
            <a:r>
              <a:rPr lang="en-US" sz="2400" dirty="0" smtClean="0">
                <a:solidFill>
                  <a:srgbClr val="C00000"/>
                </a:solidFill>
              </a:rPr>
              <a:t>, whose observations on American maps had an impressive echo throughout Europe and especially in Italy</a:t>
            </a:r>
            <a:r>
              <a:rPr lang="it-IT" sz="2400" dirty="0" smtClean="0">
                <a:solidFill>
                  <a:srgbClr val="C00000"/>
                </a:solidFill>
              </a:rPr>
              <a:t>. </a:t>
            </a:r>
          </a:p>
        </p:txBody>
      </p:sp>
      <p:pic>
        <p:nvPicPr>
          <p:cNvPr id="30724" name="Picture 4" descr="http://www.whatwouldthefoundersthink.com/blog/wp-content/uploads/2011/04/mabli.jpg"/>
          <p:cNvPicPr>
            <a:picLocks noChangeAspect="1" noChangeArrowheads="1"/>
          </p:cNvPicPr>
          <p:nvPr/>
        </p:nvPicPr>
        <p:blipFill>
          <a:blip r:embed="rId2"/>
          <a:srcRect/>
          <a:stretch>
            <a:fillRect/>
          </a:stretch>
        </p:blipFill>
        <p:spPr bwMode="auto">
          <a:xfrm>
            <a:off x="142844" y="2673224"/>
            <a:ext cx="2714644" cy="37085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i="1" dirty="0" smtClean="0"/>
              <a:t>Constitutionalism: meaning </a:t>
            </a:r>
            <a:endParaRPr lang="it-IT" dirty="0"/>
          </a:p>
        </p:txBody>
      </p:sp>
      <p:sp>
        <p:nvSpPr>
          <p:cNvPr id="3" name="Segnaposto contenuto 2"/>
          <p:cNvSpPr>
            <a:spLocks noGrp="1"/>
          </p:cNvSpPr>
          <p:nvPr>
            <p:ph sz="quarter" idx="1"/>
          </p:nvPr>
        </p:nvSpPr>
        <p:spPr>
          <a:xfrm>
            <a:off x="301752" y="1643050"/>
            <a:ext cx="8503920" cy="4786346"/>
          </a:xfrm>
        </p:spPr>
        <p:txBody>
          <a:bodyPr>
            <a:normAutofit fontScale="92500" lnSpcReduction="10000"/>
          </a:bodyPr>
          <a:lstStyle/>
          <a:p>
            <a:r>
              <a:rPr lang="it-IT" dirty="0" smtClean="0"/>
              <a:t>The </a:t>
            </a:r>
            <a:r>
              <a:rPr lang="it-IT" dirty="0" err="1" smtClean="0"/>
              <a:t>term</a:t>
            </a:r>
            <a:r>
              <a:rPr lang="it-IT" dirty="0" smtClean="0"/>
              <a:t> “</a:t>
            </a:r>
            <a:r>
              <a:rPr lang="it-IT" dirty="0" err="1" smtClean="0"/>
              <a:t>constitutionalism</a:t>
            </a:r>
            <a:r>
              <a:rPr lang="it-IT" dirty="0" smtClean="0"/>
              <a:t>” indicates the constitutional doctrine that was the background to the great bourgeois revolutions of the seventeenth and eighteenth centuries</a:t>
            </a:r>
          </a:p>
          <a:p>
            <a:r>
              <a:rPr lang="it-IT" dirty="0" smtClean="0"/>
              <a:t>It </a:t>
            </a:r>
            <a:r>
              <a:rPr lang="it-IT" dirty="0" smtClean="0">
                <a:solidFill>
                  <a:srgbClr val="FF0000"/>
                </a:solidFill>
              </a:rPr>
              <a:t>inspired radical transformation of the political order in Europe and North America</a:t>
            </a:r>
            <a:r>
              <a:rPr lang="it-IT" dirty="0" smtClean="0"/>
              <a:t>, </a:t>
            </a:r>
            <a:r>
              <a:rPr lang="it-IT" dirty="0" err="1" smtClean="0"/>
              <a:t>developing</a:t>
            </a:r>
            <a:r>
              <a:rPr lang="it-IT" dirty="0" smtClean="0"/>
              <a:t>, in the modern age, with the affirmation of the sovereign power limits. </a:t>
            </a:r>
          </a:p>
          <a:p>
            <a:r>
              <a:rPr lang="it-IT" dirty="0" smtClean="0"/>
              <a:t>According to the prevailing historical reconstruction, </a:t>
            </a:r>
            <a:r>
              <a:rPr lang="it-IT" b="1" dirty="0" smtClean="0"/>
              <a:t>the limitation of power would constitute the primary objective of the ideology of constitutionalism</a:t>
            </a:r>
            <a:r>
              <a:rPr lang="it-IT" dirty="0" smtClean="0"/>
              <a:t>, </a:t>
            </a:r>
            <a:r>
              <a:rPr lang="it-IT" dirty="0" err="1" smtClean="0"/>
              <a:t>which</a:t>
            </a:r>
            <a:r>
              <a:rPr lang="it-IT" dirty="0" smtClean="0"/>
              <a:t> it has thus developed in the wake of the great currents of political and philosophical thinking of the modern age (individualism, contractarianism natural law).</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Boom editorial</a:t>
            </a:r>
            <a:endParaRPr lang="it-IT" dirty="0"/>
          </a:p>
        </p:txBody>
      </p:sp>
      <p:sp>
        <p:nvSpPr>
          <p:cNvPr id="4" name="Segnaposto contenuto 3"/>
          <p:cNvSpPr>
            <a:spLocks noGrp="1"/>
          </p:cNvSpPr>
          <p:nvPr>
            <p:ph sz="quarter" idx="1"/>
          </p:nvPr>
        </p:nvSpPr>
        <p:spPr>
          <a:xfrm>
            <a:off x="2857488" y="642918"/>
            <a:ext cx="6072230" cy="5715040"/>
          </a:xfrm>
        </p:spPr>
        <p:txBody>
          <a:bodyPr>
            <a:normAutofit fontScale="85000" lnSpcReduction="20000"/>
          </a:bodyPr>
          <a:lstStyle/>
          <a:p>
            <a:r>
              <a:rPr lang="en-US" sz="2800" dirty="0" smtClean="0"/>
              <a:t>Numerous writings were published in France in those years of "editorial boom" pro-American</a:t>
            </a:r>
          </a:p>
          <a:p>
            <a:r>
              <a:rPr lang="en-US" sz="2800" dirty="0" smtClean="0"/>
              <a:t>They included the </a:t>
            </a:r>
            <a:r>
              <a:rPr lang="en-US" sz="2800" dirty="0" err="1" smtClean="0"/>
              <a:t>propangandistic</a:t>
            </a:r>
            <a:r>
              <a:rPr lang="en-US" sz="2800" dirty="0" smtClean="0"/>
              <a:t> works of </a:t>
            </a:r>
            <a:r>
              <a:rPr lang="en-US" sz="2800" dirty="0" smtClean="0">
                <a:effectLst>
                  <a:outerShdw blurRad="38100" dist="38100" dir="2700000" algn="tl">
                    <a:srgbClr val="000000">
                      <a:alpha val="43137"/>
                    </a:srgbClr>
                  </a:outerShdw>
                </a:effectLst>
              </a:rPr>
              <a:t>Jacques-Pierre </a:t>
            </a:r>
            <a:r>
              <a:rPr lang="en-US" sz="2800" dirty="0" err="1" smtClean="0">
                <a:effectLst>
                  <a:outerShdw blurRad="38100" dist="38100" dir="2700000" algn="tl">
                    <a:srgbClr val="000000">
                      <a:alpha val="43137"/>
                    </a:srgbClr>
                  </a:outerShdw>
                </a:effectLst>
              </a:rPr>
              <a:t>Brissot</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Filippo</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Mazzei</a:t>
            </a:r>
            <a:r>
              <a:rPr lang="en-US" sz="2800" dirty="0" smtClean="0">
                <a:effectLst>
                  <a:outerShdw blurRad="38100" dist="38100" dir="2700000" algn="tl">
                    <a:srgbClr val="000000">
                      <a:alpha val="43137"/>
                    </a:srgbClr>
                  </a:outerShdw>
                </a:effectLst>
              </a:rPr>
              <a:t> and Jean-Nicolas </a:t>
            </a:r>
            <a:r>
              <a:rPr lang="en-US" sz="2800" dirty="0" err="1" smtClean="0">
                <a:effectLst>
                  <a:outerShdw blurRad="38100" dist="38100" dir="2700000" algn="tl">
                    <a:srgbClr val="000000">
                      <a:alpha val="43137"/>
                    </a:srgbClr>
                  </a:outerShdw>
                </a:effectLst>
              </a:rPr>
              <a:t>Desmeunier</a:t>
            </a:r>
            <a:r>
              <a:rPr lang="en-US" sz="2800" dirty="0" smtClean="0"/>
              <a:t>, the discouraged comments of </a:t>
            </a:r>
            <a:r>
              <a:rPr lang="en-US" sz="2800" dirty="0" smtClean="0">
                <a:effectLst>
                  <a:outerShdw blurRad="38100" dist="38100" dir="2700000" algn="tl">
                    <a:srgbClr val="000000">
                      <a:alpha val="43137"/>
                    </a:srgbClr>
                  </a:outerShdw>
                </a:effectLst>
              </a:rPr>
              <a:t>Turgot</a:t>
            </a:r>
            <a:r>
              <a:rPr lang="en-US" sz="2800" dirty="0" smtClean="0"/>
              <a:t> and his pupil </a:t>
            </a:r>
            <a:r>
              <a:rPr lang="en-US" sz="2800" dirty="0" smtClean="0">
                <a:effectLst>
                  <a:outerShdw blurRad="38100" dist="38100" dir="2700000" algn="tl">
                    <a:srgbClr val="000000">
                      <a:alpha val="43137"/>
                    </a:srgbClr>
                  </a:outerShdw>
                </a:effectLst>
              </a:rPr>
              <a:t>Condorcet</a:t>
            </a:r>
            <a:r>
              <a:rPr lang="en-US" sz="2800" dirty="0" smtClean="0"/>
              <a:t>.</a:t>
            </a:r>
          </a:p>
          <a:p>
            <a:r>
              <a:rPr lang="en-US" sz="2800" dirty="0" smtClean="0"/>
              <a:t>Although they were in </a:t>
            </a:r>
            <a:r>
              <a:rPr lang="en-US" sz="2800" dirty="0" err="1" smtClean="0"/>
              <a:t>favour</a:t>
            </a:r>
            <a:r>
              <a:rPr lang="en-US" sz="2800" dirty="0" smtClean="0"/>
              <a:t> of the "</a:t>
            </a:r>
            <a:r>
              <a:rPr lang="en-US" sz="2800" dirty="0" smtClean="0">
                <a:solidFill>
                  <a:srgbClr val="002060"/>
                </a:solidFill>
                <a:effectLst>
                  <a:outerShdw blurRad="38100" dist="38100" dir="2700000" algn="tl">
                    <a:srgbClr val="000000">
                      <a:alpha val="43137"/>
                    </a:srgbClr>
                  </a:outerShdw>
                </a:effectLst>
              </a:rPr>
              <a:t>constitution d'un corps </a:t>
            </a:r>
            <a:r>
              <a:rPr lang="en-US" sz="2800" dirty="0" err="1" smtClean="0">
                <a:solidFill>
                  <a:srgbClr val="002060"/>
                </a:solidFill>
                <a:effectLst>
                  <a:outerShdw blurRad="38100" dist="38100" dir="2700000" algn="tl">
                    <a:srgbClr val="000000">
                      <a:alpha val="43137"/>
                    </a:srgbClr>
                  </a:outerShdw>
                </a:effectLst>
              </a:rPr>
              <a:t>législatif</a:t>
            </a:r>
            <a:r>
              <a:rPr lang="en-US" sz="2800" dirty="0" smtClean="0">
                <a:solidFill>
                  <a:srgbClr val="002060"/>
                </a:solidFill>
                <a:effectLst>
                  <a:outerShdw blurRad="38100" dist="38100" dir="2700000" algn="tl">
                    <a:srgbClr val="000000">
                      <a:alpha val="43137"/>
                    </a:srgbClr>
                  </a:outerShdw>
                </a:effectLst>
              </a:rPr>
              <a:t> unique</a:t>
            </a:r>
            <a:r>
              <a:rPr lang="en-US" sz="2800" dirty="0" smtClean="0"/>
              <a:t>", they contested the excessive subordination of US leaders to a polycentric political model such as the English one, with competences shared among a plurality of bodies (chambers, governor, council).</a:t>
            </a:r>
          </a:p>
          <a:p>
            <a:r>
              <a:rPr lang="en-US" sz="2800" dirty="0" smtClean="0"/>
              <a:t>They expressed distrust of the balance of powers mechanism.</a:t>
            </a:r>
            <a:endParaRPr lang="it-IT" dirty="0"/>
          </a:p>
        </p:txBody>
      </p:sp>
      <p:pic>
        <p:nvPicPr>
          <p:cNvPr id="47106" name="Picture 2" descr="http://upload.wikimedia.org/wikipedia/commons/a/a8/Condorcet.jpg"/>
          <p:cNvPicPr>
            <a:picLocks noChangeAspect="1" noChangeArrowheads="1"/>
          </p:cNvPicPr>
          <p:nvPr/>
        </p:nvPicPr>
        <p:blipFill>
          <a:blip r:embed="rId2"/>
          <a:srcRect/>
          <a:stretch>
            <a:fillRect/>
          </a:stretch>
        </p:blipFill>
        <p:spPr bwMode="auto">
          <a:xfrm>
            <a:off x="142844" y="3000249"/>
            <a:ext cx="2714644" cy="3362457"/>
          </a:xfrm>
          <a:prstGeom prst="rect">
            <a:avLst/>
          </a:prstGeom>
          <a:noFill/>
        </p:spPr>
      </p:pic>
      <p:sp>
        <p:nvSpPr>
          <p:cNvPr id="6" name="CasellaDiTesto 5"/>
          <p:cNvSpPr txBox="1"/>
          <p:nvPr/>
        </p:nvSpPr>
        <p:spPr>
          <a:xfrm>
            <a:off x="142844" y="6357958"/>
            <a:ext cx="2707793" cy="369332"/>
          </a:xfrm>
          <a:prstGeom prst="rect">
            <a:avLst/>
          </a:prstGeom>
          <a:noFill/>
        </p:spPr>
        <p:txBody>
          <a:bodyPr wrap="none" rtlCol="0">
            <a:spAutoFit/>
          </a:bodyPr>
          <a:lstStyle/>
          <a:p>
            <a:r>
              <a:rPr lang="it-IT" b="1" dirty="0" smtClean="0"/>
              <a:t>Nicolas de </a:t>
            </a:r>
            <a:r>
              <a:rPr lang="it-IT" b="1" dirty="0" err="1" smtClean="0"/>
              <a:t>Condorcet</a:t>
            </a:r>
            <a:endParaRPr lang="it-IT"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Virginia-</a:t>
            </a:r>
            <a:r>
              <a:rPr lang="fr-FR" dirty="0" err="1" smtClean="0"/>
              <a:t>Pennsylvania</a:t>
            </a:r>
            <a:r>
              <a:rPr lang="fr-FR" dirty="0" smtClean="0"/>
              <a:t>-Massachussetts</a:t>
            </a:r>
            <a:endParaRPr lang="it-IT" dirty="0"/>
          </a:p>
        </p:txBody>
      </p:sp>
      <p:sp>
        <p:nvSpPr>
          <p:cNvPr id="3" name="Segnaposto contenuto 2"/>
          <p:cNvSpPr>
            <a:spLocks noGrp="1"/>
          </p:cNvSpPr>
          <p:nvPr>
            <p:ph sz="quarter" idx="1"/>
          </p:nvPr>
        </p:nvSpPr>
        <p:spPr>
          <a:xfrm>
            <a:off x="214282" y="1571636"/>
            <a:ext cx="8786842" cy="5214950"/>
          </a:xfrm>
        </p:spPr>
        <p:txBody>
          <a:bodyPr>
            <a:noAutofit/>
          </a:bodyPr>
          <a:lstStyle/>
          <a:p>
            <a:r>
              <a:rPr lang="en-US" sz="2200" dirty="0" smtClean="0"/>
              <a:t>Among the experimental American constitutions, the most used by the French reforming opinion were those of the constitutional trinomial Virginia-Pennsylvania-</a:t>
            </a:r>
            <a:r>
              <a:rPr lang="en-US" sz="2200" dirty="0" err="1" smtClean="0"/>
              <a:t>Massachussetts</a:t>
            </a:r>
            <a:r>
              <a:rPr lang="en-US" sz="2200" dirty="0" smtClean="0"/>
              <a:t>  </a:t>
            </a:r>
            <a:r>
              <a:rPr lang="fr-FR" sz="2200" dirty="0" smtClean="0"/>
              <a:t>"</a:t>
            </a:r>
            <a:r>
              <a:rPr lang="fr-FR" sz="2200" i="1" dirty="0" smtClean="0">
                <a:solidFill>
                  <a:srgbClr val="FF0000"/>
                </a:solidFill>
              </a:rPr>
              <a:t>parce que, à l'époque, ces trois états de la Confédération américaine étaient envisagés comme des modèles presque parfaits d'organization des pouvoirs Publics</a:t>
            </a:r>
            <a:r>
              <a:rPr lang="fr-FR" sz="2200" dirty="0" smtClean="0"/>
              <a:t>». </a:t>
            </a:r>
          </a:p>
          <a:p>
            <a:r>
              <a:rPr lang="it-IT" sz="2200" dirty="0" smtClean="0"/>
              <a:t>Much interest aroused in </a:t>
            </a:r>
            <a:r>
              <a:rPr lang="it-IT" sz="2200" dirty="0" err="1" smtClean="0"/>
              <a:t>Europe</a:t>
            </a:r>
            <a:r>
              <a:rPr lang="it-IT" sz="2200" dirty="0" smtClean="0"/>
              <a:t> the </a:t>
            </a:r>
            <a:r>
              <a:rPr lang="it-IT" sz="2200" i="1" dirty="0" smtClean="0"/>
              <a:t>Charter of Pennsylvania</a:t>
            </a:r>
            <a:r>
              <a:rPr lang="it-IT" sz="2200" dirty="0" smtClean="0"/>
              <a:t> </a:t>
            </a:r>
            <a:r>
              <a:rPr lang="it-IT" sz="2200" dirty="0" err="1" smtClean="0"/>
              <a:t>of</a:t>
            </a:r>
            <a:r>
              <a:rPr lang="it-IT" sz="2200" dirty="0" smtClean="0"/>
              <a:t> 28 September 1776 that, thanks to the popularity of its author Benjamin Franklin, was translated into French in several editions. </a:t>
            </a:r>
          </a:p>
          <a:p>
            <a:r>
              <a:rPr lang="it-IT" sz="2200" dirty="0" smtClean="0"/>
              <a:t>Its characters </a:t>
            </a:r>
            <a:r>
              <a:rPr lang="it-IT" sz="2200" dirty="0" smtClean="0">
                <a:effectLst>
                  <a:outerShdw blurRad="38100" dist="38100" dir="2700000" algn="tl">
                    <a:srgbClr val="000000">
                      <a:alpha val="43137"/>
                    </a:srgbClr>
                  </a:outerShdw>
                </a:effectLst>
              </a:rPr>
              <a:t>of strong prevalence of the legislative power and unicameralism</a:t>
            </a:r>
            <a:r>
              <a:rPr lang="it-IT" sz="2200" dirty="0" smtClean="0"/>
              <a:t> had incidence in the first phase of the French constitutional debate, in which attention is focused mainly on the problem of separation and balance of powers.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223954"/>
            <a:ext cx="2362200" cy="990600"/>
          </a:xfrm>
        </p:spPr>
        <p:txBody>
          <a:bodyPr/>
          <a:lstStyle/>
          <a:p>
            <a:r>
              <a:rPr lang="en-GB" dirty="0" smtClean="0"/>
              <a:t>There constitution of Pennsylvania</a:t>
            </a:r>
            <a:endParaRPr lang="it-IT" dirty="0"/>
          </a:p>
        </p:txBody>
      </p:sp>
      <p:sp>
        <p:nvSpPr>
          <p:cNvPr id="4" name="Segnaposto contenuto 3"/>
          <p:cNvSpPr>
            <a:spLocks noGrp="1"/>
          </p:cNvSpPr>
          <p:nvPr>
            <p:ph sz="quarter" idx="1"/>
          </p:nvPr>
        </p:nvSpPr>
        <p:spPr/>
        <p:txBody>
          <a:bodyPr>
            <a:normAutofit fontScale="92500"/>
          </a:bodyPr>
          <a:lstStyle/>
          <a:p>
            <a:r>
              <a:rPr lang="en-GB" dirty="0" smtClean="0"/>
              <a:t>The constitution of the Pennsylvania was published in France in March 1777 in the Journal </a:t>
            </a:r>
            <a:r>
              <a:rPr lang="en-GB" i="1" dirty="0" smtClean="0"/>
              <a:t>Affaires de </a:t>
            </a:r>
            <a:r>
              <a:rPr lang="en-GB" i="1" dirty="0" err="1" smtClean="0"/>
              <a:t>l'Angleterre</a:t>
            </a:r>
            <a:r>
              <a:rPr lang="en-GB" i="1" dirty="0" smtClean="0"/>
              <a:t> et de </a:t>
            </a:r>
            <a:r>
              <a:rPr lang="en-GB" i="1" dirty="0" err="1" smtClean="0"/>
              <a:t>l'Amerique</a:t>
            </a:r>
            <a:r>
              <a:rPr lang="en-GB" dirty="0" smtClean="0"/>
              <a:t>, </a:t>
            </a:r>
          </a:p>
          <a:p>
            <a:r>
              <a:rPr lang="en-GB" dirty="0" smtClean="0"/>
              <a:t>It was republished such as supplement edition of the </a:t>
            </a:r>
            <a:r>
              <a:rPr lang="en-GB" i="1" dirty="0" smtClean="0"/>
              <a:t>Science du </a:t>
            </a:r>
            <a:r>
              <a:rPr lang="en-GB" i="1" dirty="0" err="1" smtClean="0"/>
              <a:t>Bonhomme</a:t>
            </a:r>
            <a:r>
              <a:rPr lang="en-GB" i="1" dirty="0" smtClean="0"/>
              <a:t> Richard </a:t>
            </a:r>
            <a:r>
              <a:rPr lang="en-GB" dirty="0" smtClean="0"/>
              <a:t>in same year</a:t>
            </a:r>
          </a:p>
          <a:p>
            <a:r>
              <a:rPr lang="en-GB" dirty="0" smtClean="0"/>
              <a:t>In 1778 was published also in the </a:t>
            </a:r>
            <a:r>
              <a:rPr lang="en-GB" i="1" dirty="0" err="1" smtClean="0"/>
              <a:t>Recueil</a:t>
            </a:r>
            <a:r>
              <a:rPr lang="en-GB" i="1" dirty="0" smtClean="0"/>
              <a:t> des </a:t>
            </a:r>
            <a:r>
              <a:rPr lang="en-GB" i="1" dirty="0" err="1" smtClean="0"/>
              <a:t>Loix</a:t>
            </a:r>
            <a:r>
              <a:rPr lang="en-GB" i="1" dirty="0" smtClean="0"/>
              <a:t> </a:t>
            </a:r>
            <a:r>
              <a:rPr lang="en-GB" i="1" dirty="0" err="1" smtClean="0"/>
              <a:t>Constitutives</a:t>
            </a:r>
            <a:r>
              <a:rPr lang="en-GB" i="1" dirty="0" smtClean="0"/>
              <a:t> des Colonies </a:t>
            </a:r>
            <a:r>
              <a:rPr lang="en-GB" i="1" dirty="0" err="1" smtClean="0"/>
              <a:t>Anglaises</a:t>
            </a:r>
            <a:endParaRPr lang="en-GB" dirty="0" smtClean="0"/>
          </a:p>
          <a:p>
            <a:r>
              <a:rPr lang="en-GB" dirty="0" smtClean="0"/>
              <a:t>Finally, in 1783 in the </a:t>
            </a:r>
            <a:r>
              <a:rPr lang="en-GB" i="1" dirty="0" smtClean="0"/>
              <a:t>Constitutions des </a:t>
            </a:r>
            <a:r>
              <a:rPr lang="en-GB" i="1" dirty="0" err="1" smtClean="0"/>
              <a:t>Treize</a:t>
            </a:r>
            <a:r>
              <a:rPr lang="en-GB" i="1" dirty="0" smtClean="0"/>
              <a:t> </a:t>
            </a:r>
            <a:r>
              <a:rPr lang="en-GB" i="1" dirty="0" err="1" smtClean="0"/>
              <a:t>États-Unis</a:t>
            </a:r>
            <a:r>
              <a:rPr lang="en-GB" dirty="0" smtClean="0"/>
              <a:t>. </a:t>
            </a:r>
            <a:r>
              <a:rPr lang="it-IT" dirty="0" smtClean="0"/>
              <a:t> </a:t>
            </a:r>
          </a:p>
          <a:p>
            <a:endParaRPr lang="it-IT" dirty="0"/>
          </a:p>
        </p:txBody>
      </p:sp>
      <p:pic>
        <p:nvPicPr>
          <p:cNvPr id="48130" name="Picture 2" descr="http://2.bp.blogspot.com/-1xo78OTFsOU/Tzm4nbWeo7I/AAAAAAAAEAI/tST1phWEi6Q/s1600/PA+Constitution+1776%5B2%5D.jpg"/>
          <p:cNvPicPr>
            <a:picLocks noChangeAspect="1" noChangeArrowheads="1"/>
          </p:cNvPicPr>
          <p:nvPr/>
        </p:nvPicPr>
        <p:blipFill>
          <a:blip r:embed="rId2"/>
          <a:srcRect/>
          <a:stretch>
            <a:fillRect/>
          </a:stretch>
        </p:blipFill>
        <p:spPr bwMode="auto">
          <a:xfrm>
            <a:off x="142844" y="2643183"/>
            <a:ext cx="2714644" cy="37147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2412" y="1357298"/>
            <a:ext cx="2433638" cy="990600"/>
          </a:xfrm>
        </p:spPr>
        <p:txBody>
          <a:bodyPr>
            <a:normAutofit fontScale="90000"/>
          </a:bodyPr>
          <a:lstStyle/>
          <a:p>
            <a:r>
              <a:rPr lang="it-IT" dirty="0" smtClean="0"/>
              <a:t>Pietro Leopoldo, </a:t>
            </a:r>
            <a:r>
              <a:rPr lang="it-IT" dirty="0" err="1" smtClean="0"/>
              <a:t>Grand</a:t>
            </a:r>
            <a:r>
              <a:rPr lang="it-IT" dirty="0" smtClean="0"/>
              <a:t> Duke </a:t>
            </a:r>
            <a:r>
              <a:rPr lang="it-IT" dirty="0" err="1" smtClean="0"/>
              <a:t>of</a:t>
            </a:r>
            <a:r>
              <a:rPr lang="it-IT" dirty="0" smtClean="0"/>
              <a:t> </a:t>
            </a:r>
            <a:r>
              <a:rPr lang="it-IT" dirty="0" err="1" smtClean="0"/>
              <a:t>Tuscany</a:t>
            </a:r>
            <a:endParaRPr lang="it-IT" dirty="0"/>
          </a:p>
        </p:txBody>
      </p:sp>
      <p:sp>
        <p:nvSpPr>
          <p:cNvPr id="3" name="Segnaposto contenuto 2"/>
          <p:cNvSpPr>
            <a:spLocks noGrp="1"/>
          </p:cNvSpPr>
          <p:nvPr>
            <p:ph sz="quarter" idx="1"/>
          </p:nvPr>
        </p:nvSpPr>
        <p:spPr>
          <a:xfrm>
            <a:off x="2786050" y="542948"/>
            <a:ext cx="6357950" cy="6172200"/>
          </a:xfrm>
        </p:spPr>
        <p:txBody>
          <a:bodyPr>
            <a:noAutofit/>
          </a:bodyPr>
          <a:lstStyle/>
          <a:p>
            <a:r>
              <a:rPr lang="it-IT" sz="2200" dirty="0" smtClean="0"/>
              <a:t>One example is the draft constitution </a:t>
            </a:r>
            <a:r>
              <a:rPr lang="it-IT" sz="2200" dirty="0" err="1" smtClean="0"/>
              <a:t>presented</a:t>
            </a:r>
            <a:r>
              <a:rPr lang="it-IT" sz="2200" dirty="0" smtClean="0"/>
              <a:t> on </a:t>
            </a:r>
            <a:r>
              <a:rPr lang="it-IT" sz="2200" dirty="0" err="1" smtClean="0"/>
              <a:t>September</a:t>
            </a:r>
            <a:r>
              <a:rPr lang="it-IT" sz="2200" dirty="0" smtClean="0"/>
              <a:t> 6, 1789 which proposed </a:t>
            </a:r>
            <a:r>
              <a:rPr lang="it-IT" sz="2200" i="1" dirty="0" err="1" smtClean="0"/>
              <a:t>balance</a:t>
            </a:r>
            <a:r>
              <a:rPr lang="it-IT" sz="2200" i="1" dirty="0" smtClean="0"/>
              <a:t> </a:t>
            </a:r>
            <a:r>
              <a:rPr lang="it-IT" sz="2200" i="1" dirty="0" err="1" smtClean="0"/>
              <a:t>du</a:t>
            </a:r>
            <a:r>
              <a:rPr lang="it-IT" sz="2200" i="1" dirty="0" smtClean="0"/>
              <a:t> </a:t>
            </a:r>
            <a:r>
              <a:rPr lang="it-IT" sz="2200" i="1" dirty="0" err="1" smtClean="0"/>
              <a:t>législatif</a:t>
            </a:r>
            <a:r>
              <a:rPr lang="it-IT" sz="2200" i="1" dirty="0" smtClean="0"/>
              <a:t> i</a:t>
            </a:r>
            <a:r>
              <a:rPr lang="it-IT" sz="2200" dirty="0" smtClean="0"/>
              <a:t>n the form of the royal veto over the acts of the legislature, according to the example set by the constitution of Philadelphia about the presidential veto acts of Congress.</a:t>
            </a:r>
          </a:p>
          <a:p>
            <a:r>
              <a:rPr lang="it-IT" sz="2200" dirty="0" smtClean="0"/>
              <a:t>It was also taken as an </a:t>
            </a:r>
            <a:r>
              <a:rPr lang="it-IT" sz="2200" dirty="0" err="1" smtClean="0"/>
              <a:t>example</a:t>
            </a:r>
            <a:r>
              <a:rPr lang="it-IT" sz="2200" dirty="0" smtClean="0"/>
              <a:t> </a:t>
            </a:r>
            <a:r>
              <a:rPr lang="it-IT" sz="2200" dirty="0" err="1" smtClean="0"/>
              <a:t>for</a:t>
            </a:r>
            <a:r>
              <a:rPr lang="it-IT" sz="2200" dirty="0" smtClean="0"/>
              <a:t> a draft constitution for the </a:t>
            </a:r>
            <a:r>
              <a:rPr lang="it-IT" sz="2200" dirty="0" err="1" smtClean="0"/>
              <a:t>Tuscany</a:t>
            </a:r>
            <a:r>
              <a:rPr lang="it-IT" sz="2200" dirty="0" smtClean="0"/>
              <a:t> </a:t>
            </a:r>
            <a:r>
              <a:rPr lang="it-IT" sz="2200" dirty="0" err="1" smtClean="0"/>
              <a:t>by</a:t>
            </a:r>
            <a:r>
              <a:rPr lang="it-IT" sz="2200" dirty="0" smtClean="0"/>
              <a:t> Pietro Leopoldo</a:t>
            </a:r>
            <a:r>
              <a:rPr lang="it-IT" sz="2200" dirty="0" smtClean="0">
                <a:solidFill>
                  <a:srgbClr val="C00000"/>
                </a:solidFill>
              </a:rPr>
              <a:t>, </a:t>
            </a:r>
            <a:r>
              <a:rPr lang="it-IT" sz="2200" dirty="0" smtClean="0"/>
              <a:t>who made it the subject of detailed </a:t>
            </a:r>
            <a:r>
              <a:rPr lang="it-IT" sz="2200" i="1" dirty="0" err="1" smtClean="0"/>
              <a:t>Observations</a:t>
            </a:r>
            <a:r>
              <a:rPr lang="it-IT" sz="2200" i="1" dirty="0" smtClean="0"/>
              <a:t>.</a:t>
            </a:r>
          </a:p>
          <a:p>
            <a:r>
              <a:rPr lang="it-IT" sz="2200" dirty="0" smtClean="0"/>
              <a:t>The Grand Duke focused on regulations </a:t>
            </a:r>
            <a:r>
              <a:rPr lang="it-IT" sz="2200" dirty="0" err="1" smtClean="0"/>
              <a:t>governing</a:t>
            </a:r>
            <a:r>
              <a:rPr lang="it-IT" sz="2200" dirty="0" smtClean="0"/>
              <a:t> </a:t>
            </a:r>
            <a:r>
              <a:rPr lang="it-IT" sz="2200" dirty="0" err="1" smtClean="0"/>
              <a:t>assembly</a:t>
            </a:r>
            <a:r>
              <a:rPr lang="it-IT" sz="2200" dirty="0" smtClean="0"/>
              <a:t>, </a:t>
            </a:r>
            <a:r>
              <a:rPr lang="it-IT" sz="2200" dirty="0" smtClean="0">
                <a:solidFill>
                  <a:srgbClr val="C00000"/>
                </a:solidFill>
              </a:rPr>
              <a:t>which can brake the temptations of his successors to leave the road he paved</a:t>
            </a:r>
            <a:r>
              <a:rPr lang="it-IT" sz="2200" dirty="0" smtClean="0"/>
              <a:t>, </a:t>
            </a:r>
            <a:r>
              <a:rPr lang="it-IT" sz="2200" dirty="0" err="1" smtClean="0"/>
              <a:t>without</a:t>
            </a:r>
            <a:r>
              <a:rPr lang="it-IT" sz="2200" dirty="0" smtClean="0"/>
              <a:t> prejudice to its conception of sovereignty and the centrality of the figure of </a:t>
            </a:r>
            <a:r>
              <a:rPr lang="it-IT" sz="2200" dirty="0" err="1" smtClean="0"/>
              <a:t>Prince-father</a:t>
            </a:r>
            <a:r>
              <a:rPr lang="it-IT" sz="2200" dirty="0" smtClean="0"/>
              <a:t> of the state. </a:t>
            </a:r>
            <a:r>
              <a:rPr lang="fr-FR" sz="2200" dirty="0" smtClean="0"/>
              <a:t> </a:t>
            </a:r>
            <a:endParaRPr lang="it-IT" sz="2200" dirty="0" smtClean="0"/>
          </a:p>
          <a:p>
            <a:endParaRPr lang="it-IT" sz="2200" dirty="0"/>
          </a:p>
        </p:txBody>
      </p:sp>
      <p:pic>
        <p:nvPicPr>
          <p:cNvPr id="28674" name="Picture 2" descr="http://sri.lamoneta.it/Personaggi/img/KaiserLeopoldII.jpg"/>
          <p:cNvPicPr>
            <a:picLocks noChangeAspect="1" noChangeArrowheads="1"/>
          </p:cNvPicPr>
          <p:nvPr/>
        </p:nvPicPr>
        <p:blipFill>
          <a:blip r:embed="rId2"/>
          <a:srcRect/>
          <a:stretch>
            <a:fillRect/>
          </a:stretch>
        </p:blipFill>
        <p:spPr bwMode="auto">
          <a:xfrm>
            <a:off x="142844" y="2928934"/>
            <a:ext cx="2744999" cy="348614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good</a:t>
            </a:r>
            <a:r>
              <a:rPr lang="it-IT" dirty="0" smtClean="0"/>
              <a:t> man Richard</a:t>
            </a:r>
            <a:endParaRPr lang="it-IT" dirty="0"/>
          </a:p>
        </p:txBody>
      </p:sp>
      <p:sp>
        <p:nvSpPr>
          <p:cNvPr id="3" name="Segnaposto contenuto 2"/>
          <p:cNvSpPr>
            <a:spLocks noGrp="1"/>
          </p:cNvSpPr>
          <p:nvPr>
            <p:ph sz="quarter" idx="1"/>
          </p:nvPr>
        </p:nvSpPr>
        <p:spPr>
          <a:xfrm>
            <a:off x="285720" y="1571612"/>
            <a:ext cx="8643998" cy="4786346"/>
          </a:xfrm>
        </p:spPr>
        <p:txBody>
          <a:bodyPr>
            <a:noAutofit/>
          </a:bodyPr>
          <a:lstStyle/>
          <a:p>
            <a:r>
              <a:rPr lang="it-IT" sz="2000" dirty="0" smtClean="0"/>
              <a:t>The Philadelphia constitutional text was also published in </a:t>
            </a:r>
            <a:r>
              <a:rPr lang="it-IT" sz="2000" dirty="0" err="1" smtClean="0"/>
              <a:t>Italian</a:t>
            </a:r>
            <a:r>
              <a:rPr lang="it-IT" sz="2000" dirty="0" smtClean="0"/>
              <a:t> </a:t>
            </a:r>
            <a:r>
              <a:rPr lang="it-IT" sz="2000" dirty="0" err="1" smtClean="0"/>
              <a:t>language</a:t>
            </a:r>
            <a:r>
              <a:rPr lang="it-IT" sz="2000" dirty="0" smtClean="0"/>
              <a:t> in a booklet published in Venice in 1797 by the “</a:t>
            </a:r>
            <a:r>
              <a:rPr lang="it-IT" sz="2000" dirty="0" err="1" smtClean="0"/>
              <a:t>venetian</a:t>
            </a:r>
            <a:r>
              <a:rPr lang="it-IT" sz="2000" dirty="0" smtClean="0"/>
              <a:t> </a:t>
            </a:r>
            <a:r>
              <a:rPr lang="it-IT" sz="2000" dirty="0" err="1" smtClean="0"/>
              <a:t>jacobins</a:t>
            </a:r>
            <a:r>
              <a:rPr lang="it-IT" sz="2000" dirty="0" smtClean="0"/>
              <a:t>” </a:t>
            </a:r>
            <a:r>
              <a:rPr lang="it-IT" sz="2000" dirty="0" smtClean="0">
                <a:solidFill>
                  <a:srgbClr val="002060"/>
                </a:solidFill>
                <a:effectLst>
                  <a:outerShdw blurRad="38100" dist="38100" dir="2700000" algn="tl">
                    <a:srgbClr val="000000">
                      <a:alpha val="43137"/>
                    </a:srgbClr>
                  </a:outerShdw>
                </a:effectLst>
              </a:rPr>
              <a:t>Antonio Marcantoni and Bernardo Maria Calura</a:t>
            </a:r>
            <a:r>
              <a:rPr lang="it-IT" sz="2000" dirty="0" smtClean="0">
                <a:solidFill>
                  <a:srgbClr val="C00000"/>
                </a:solidFill>
              </a:rPr>
              <a:t>, </a:t>
            </a:r>
            <a:r>
              <a:rPr lang="it-IT" sz="2000" dirty="0" err="1" smtClean="0">
                <a:solidFill>
                  <a:srgbClr val="002060"/>
                </a:solidFill>
              </a:rPr>
              <a:t>c</a:t>
            </a:r>
            <a:r>
              <a:rPr lang="it-IT" sz="2000" dirty="0" err="1" smtClean="0"/>
              <a:t>ontaining</a:t>
            </a:r>
            <a:r>
              <a:rPr lang="it-IT" sz="2000" dirty="0" smtClean="0"/>
              <a:t> two writings of Benjamin Franklin: </a:t>
            </a:r>
            <a:r>
              <a:rPr lang="it-IT" sz="2000" i="1" dirty="0" smtClean="0">
                <a:solidFill>
                  <a:srgbClr val="C00000"/>
                </a:solidFill>
              </a:rPr>
              <a:t>The good man </a:t>
            </a:r>
            <a:r>
              <a:rPr lang="it-IT" sz="2000" i="1" dirty="0" err="1" smtClean="0">
                <a:solidFill>
                  <a:srgbClr val="C00000"/>
                </a:solidFill>
              </a:rPr>
              <a:t>Ricchard</a:t>
            </a:r>
            <a:r>
              <a:rPr lang="it-IT" sz="2000" i="1" dirty="0" smtClean="0">
                <a:solidFill>
                  <a:srgbClr val="C00000"/>
                </a:solidFill>
              </a:rPr>
              <a:t> and the establishment of Pennsylvania italianized for use of the </a:t>
            </a:r>
            <a:r>
              <a:rPr lang="it-IT" sz="2000" i="1" dirty="0" err="1" smtClean="0">
                <a:solidFill>
                  <a:srgbClr val="C00000"/>
                </a:solidFill>
              </a:rPr>
              <a:t>democratic</a:t>
            </a:r>
            <a:r>
              <a:rPr lang="it-IT" sz="2000" i="1" dirty="0" smtClean="0">
                <a:solidFill>
                  <a:srgbClr val="C00000"/>
                </a:solidFill>
              </a:rPr>
              <a:t> </a:t>
            </a:r>
            <a:r>
              <a:rPr lang="it-IT" sz="2000" i="1" dirty="0" err="1" smtClean="0">
                <a:solidFill>
                  <a:srgbClr val="C00000"/>
                </a:solidFill>
              </a:rPr>
              <a:t>Venetian</a:t>
            </a:r>
            <a:r>
              <a:rPr lang="it-IT" sz="2000" i="1" dirty="0" smtClean="0">
                <a:solidFill>
                  <a:srgbClr val="C00000"/>
                </a:solidFill>
              </a:rPr>
              <a:t> </a:t>
            </a:r>
            <a:r>
              <a:rPr lang="it-IT" sz="2000" i="1" dirty="0" err="1" smtClean="0">
                <a:solidFill>
                  <a:srgbClr val="C00000"/>
                </a:solidFill>
              </a:rPr>
              <a:t>restoration</a:t>
            </a:r>
            <a:r>
              <a:rPr lang="it-IT" sz="2000" dirty="0" smtClean="0"/>
              <a:t>. </a:t>
            </a:r>
          </a:p>
          <a:p>
            <a:r>
              <a:rPr lang="en-US" sz="2000" dirty="0" smtClean="0"/>
              <a:t>The preface to the booklet sets out the reasons for the decision to publish this text in preference to the constitutions of other American states: </a:t>
            </a:r>
          </a:p>
          <a:p>
            <a:pPr lvl="1"/>
            <a:r>
              <a:rPr lang="en-US" sz="2000" dirty="0" smtClean="0">
                <a:solidFill>
                  <a:srgbClr val="002060"/>
                </a:solidFill>
              </a:rPr>
              <a:t>1. because the constitution of Pennsylvania was the closest, among the American ones, to the French constitution, as it was based on a single chamber system; </a:t>
            </a:r>
          </a:p>
          <a:p>
            <a:pPr lvl="1"/>
            <a:r>
              <a:rPr lang="en-US" sz="2000" dirty="0" smtClean="0">
                <a:solidFill>
                  <a:srgbClr val="002060"/>
                </a:solidFill>
              </a:rPr>
              <a:t>2. because for most Venetians Pennsylvania, the home of Franklyn, the seat of the General Congress and inhabited by those Quakers who constituted the most widespread American myth of those years, was by far the most famous of the states </a:t>
            </a:r>
            <a:endParaRPr lang="it-IT" sz="2000" dirty="0" smtClean="0">
              <a:solidFill>
                <a:srgbClr val="002060"/>
              </a:solidFill>
            </a:endParaRPr>
          </a:p>
          <a:p>
            <a:endParaRPr lang="it-IT" sz="2000" dirty="0" smtClean="0"/>
          </a:p>
          <a:p>
            <a:endParaRPr lang="it-IT"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84032"/>
            <a:ext cx="8534400" cy="544638"/>
          </a:xfrm>
        </p:spPr>
        <p:txBody>
          <a:bodyPr>
            <a:normAutofit fontScale="90000"/>
          </a:bodyPr>
          <a:lstStyle/>
          <a:p>
            <a:r>
              <a:rPr lang="it-IT" i="1" dirty="0" err="1" smtClean="0"/>
              <a:t>Declaration</a:t>
            </a:r>
            <a:r>
              <a:rPr lang="it-IT" i="1" dirty="0" smtClean="0"/>
              <a:t> </a:t>
            </a:r>
            <a:r>
              <a:rPr lang="it-IT" i="1" dirty="0" err="1" smtClean="0"/>
              <a:t>of</a:t>
            </a:r>
            <a:r>
              <a:rPr lang="it-IT" i="1" dirty="0" smtClean="0"/>
              <a:t> the </a:t>
            </a:r>
            <a:r>
              <a:rPr lang="it-IT" i="1" dirty="0" err="1" smtClean="0"/>
              <a:t>rights</a:t>
            </a:r>
            <a:endParaRPr lang="it-IT" dirty="0"/>
          </a:p>
        </p:txBody>
      </p:sp>
      <p:sp>
        <p:nvSpPr>
          <p:cNvPr id="3" name="Segnaposto contenuto 2"/>
          <p:cNvSpPr>
            <a:spLocks noGrp="1"/>
          </p:cNvSpPr>
          <p:nvPr>
            <p:ph sz="quarter" idx="1"/>
          </p:nvPr>
        </p:nvSpPr>
        <p:spPr>
          <a:xfrm>
            <a:off x="301752" y="1527048"/>
            <a:ext cx="8503920" cy="5330952"/>
          </a:xfrm>
        </p:spPr>
        <p:txBody>
          <a:bodyPr>
            <a:normAutofit/>
          </a:bodyPr>
          <a:lstStyle/>
          <a:p>
            <a:r>
              <a:rPr lang="en-US" dirty="0" smtClean="0"/>
              <a:t>The text opened with a Declaration of the rights of the inhabitants of the state of Pennsylvania </a:t>
            </a:r>
          </a:p>
          <a:p>
            <a:r>
              <a:rPr lang="en-US" dirty="0" smtClean="0"/>
              <a:t>It set out the principles of equality between men "</a:t>
            </a:r>
            <a:r>
              <a:rPr lang="en-US" i="1" dirty="0" smtClean="0">
                <a:effectLst>
                  <a:outerShdw blurRad="38100" dist="38100" dir="2700000" algn="tl">
                    <a:srgbClr val="000000">
                      <a:alpha val="43137"/>
                    </a:srgbClr>
                  </a:outerShdw>
                </a:effectLst>
              </a:rPr>
              <a:t>born free and independent</a:t>
            </a:r>
            <a:r>
              <a:rPr lang="en-US" dirty="0" smtClean="0"/>
              <a:t>". </a:t>
            </a:r>
          </a:p>
          <a:p>
            <a:r>
              <a:rPr lang="en-US" dirty="0" smtClean="0"/>
              <a:t>These were attributed "inborn and inalienable rights".</a:t>
            </a:r>
          </a:p>
          <a:p>
            <a:r>
              <a:rPr lang="en-US" dirty="0" smtClean="0"/>
              <a:t>Among the rights attributed there were: </a:t>
            </a:r>
          </a:p>
          <a:p>
            <a:pPr lvl="1"/>
            <a:r>
              <a:rPr lang="en-US" dirty="0" smtClean="0">
                <a:solidFill>
                  <a:srgbClr val="002060"/>
                </a:solidFill>
              </a:rPr>
              <a:t>the enjoyment and </a:t>
            </a:r>
            <a:r>
              <a:rPr lang="en-US" dirty="0" err="1" smtClean="0">
                <a:solidFill>
                  <a:srgbClr val="002060"/>
                </a:solidFill>
              </a:rPr>
              <a:t>defence</a:t>
            </a:r>
            <a:r>
              <a:rPr lang="en-US" dirty="0" smtClean="0">
                <a:solidFill>
                  <a:srgbClr val="002060"/>
                </a:solidFill>
              </a:rPr>
              <a:t> of life and freedom, </a:t>
            </a:r>
          </a:p>
          <a:p>
            <a:pPr lvl="1"/>
            <a:r>
              <a:rPr lang="en-US" dirty="0" smtClean="0">
                <a:solidFill>
                  <a:srgbClr val="002060"/>
                </a:solidFill>
              </a:rPr>
              <a:t>the acquisition, possession and protection of the property, </a:t>
            </a:r>
          </a:p>
          <a:p>
            <a:pPr lvl="1"/>
            <a:r>
              <a:rPr lang="en-US" dirty="0" smtClean="0">
                <a:solidFill>
                  <a:srgbClr val="002060"/>
                </a:solidFill>
              </a:rPr>
              <a:t>to pursue and achieve happiness and security. </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Separation of powers</a:t>
            </a:r>
            <a:endParaRPr lang="it-IT" dirty="0"/>
          </a:p>
        </p:txBody>
      </p:sp>
      <p:sp>
        <p:nvSpPr>
          <p:cNvPr id="3" name="Segnaposto contenuto 2"/>
          <p:cNvSpPr>
            <a:spLocks noGrp="1"/>
          </p:cNvSpPr>
          <p:nvPr>
            <p:ph sz="quarter" idx="1"/>
          </p:nvPr>
        </p:nvSpPr>
        <p:spPr>
          <a:xfrm>
            <a:off x="301752" y="1527048"/>
            <a:ext cx="8503920" cy="4902348"/>
          </a:xfrm>
        </p:spPr>
        <p:txBody>
          <a:bodyPr>
            <a:normAutofit lnSpcReduction="10000"/>
          </a:bodyPr>
          <a:lstStyle/>
          <a:p>
            <a:r>
              <a:rPr lang="en-US" dirty="0" smtClean="0"/>
              <a:t>The constitution adopted the principle of the separation of powers, entrusting the "supreme legislative power" to a chamber composed of representatives of free men. </a:t>
            </a:r>
          </a:p>
          <a:p>
            <a:r>
              <a:rPr lang="en-US" dirty="0" smtClean="0"/>
              <a:t>It provided for particular precautions aimed at avoiding forms of perpetuation in representative mandates.</a:t>
            </a:r>
          </a:p>
          <a:p>
            <a:r>
              <a:rPr lang="en-US" dirty="0" smtClean="0"/>
              <a:t>Assigned executive power to a president and a board (section 3)</a:t>
            </a:r>
          </a:p>
          <a:p>
            <a:r>
              <a:rPr lang="en-US" dirty="0" smtClean="0"/>
              <a:t>Judicial power was entrusted to "courts of justice in the city of Philadelphia and in each of the counties that make up the state" (section 4). </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examination of the people</a:t>
            </a:r>
            <a:endParaRPr lang="it-IT" dirty="0"/>
          </a:p>
        </p:txBody>
      </p:sp>
      <p:sp>
        <p:nvSpPr>
          <p:cNvPr id="3" name="Segnaposto contenuto 2"/>
          <p:cNvSpPr>
            <a:spLocks noGrp="1"/>
          </p:cNvSpPr>
          <p:nvPr>
            <p:ph sz="quarter" idx="1"/>
          </p:nvPr>
        </p:nvSpPr>
        <p:spPr/>
        <p:txBody>
          <a:bodyPr/>
          <a:lstStyle/>
          <a:p>
            <a:r>
              <a:rPr lang="en-US" dirty="0" smtClean="0"/>
              <a:t>A particularity of this constitution - which underlined its extremely radical character - consisted in the provision in section 15 of the "examination of the people" for those laws having public object</a:t>
            </a:r>
          </a:p>
          <a:p>
            <a:r>
              <a:rPr lang="en-US" dirty="0" smtClean="0"/>
              <a:t>Before the last reading by the General Assembly, and outside of the case in which speed is indispensable, </a:t>
            </a:r>
            <a:r>
              <a:rPr lang="en-US" dirty="0" smtClean="0">
                <a:effectLst>
                  <a:outerShdw blurRad="38100" dist="38100" dir="2700000" algn="tl">
                    <a:srgbClr val="000000">
                      <a:alpha val="43137"/>
                    </a:srgbClr>
                  </a:outerShdw>
                </a:effectLst>
              </a:rPr>
              <a:t>the legislative proposals would be printed to be submitted to the people for examination </a:t>
            </a:r>
            <a:r>
              <a:rPr lang="en-US" dirty="0" smtClean="0"/>
              <a:t>and then passed into law at the next session of the Assembly </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Council of Censors</a:t>
            </a:r>
            <a:endParaRPr lang="it-IT" dirty="0"/>
          </a:p>
        </p:txBody>
      </p:sp>
      <p:sp>
        <p:nvSpPr>
          <p:cNvPr id="3" name="Segnaposto contenuto 2"/>
          <p:cNvSpPr>
            <a:spLocks noGrp="1"/>
          </p:cNvSpPr>
          <p:nvPr>
            <p:ph sz="quarter" idx="1"/>
          </p:nvPr>
        </p:nvSpPr>
        <p:spPr>
          <a:xfrm>
            <a:off x="266922" y="1571612"/>
            <a:ext cx="8805672" cy="4973786"/>
          </a:xfrm>
        </p:spPr>
        <p:txBody>
          <a:bodyPr>
            <a:normAutofit fontScale="92500" lnSpcReduction="10000"/>
          </a:bodyPr>
          <a:lstStyle/>
          <a:p>
            <a:r>
              <a:rPr lang="it-IT" dirty="0" smtClean="0"/>
              <a:t>The most original part of the Pennsylvania Constitution was represented by the last section which provided for the creation of a political body of the constitutionality of laws (the "</a:t>
            </a:r>
            <a:r>
              <a:rPr lang="it-IT" dirty="0" err="1" smtClean="0">
                <a:solidFill>
                  <a:srgbClr val="C00000"/>
                </a:solidFill>
              </a:rPr>
              <a:t>Council</a:t>
            </a:r>
            <a:r>
              <a:rPr lang="it-IT" dirty="0" smtClean="0">
                <a:solidFill>
                  <a:srgbClr val="C00000"/>
                </a:solidFill>
              </a:rPr>
              <a:t> </a:t>
            </a:r>
            <a:r>
              <a:rPr lang="it-IT" dirty="0" err="1" smtClean="0">
                <a:solidFill>
                  <a:srgbClr val="C00000"/>
                </a:solidFill>
              </a:rPr>
              <a:t>of</a:t>
            </a:r>
            <a:r>
              <a:rPr lang="it-IT" dirty="0" smtClean="0">
                <a:solidFill>
                  <a:srgbClr val="C00000"/>
                </a:solidFill>
              </a:rPr>
              <a:t> </a:t>
            </a:r>
            <a:r>
              <a:rPr lang="it-IT" dirty="0" err="1" smtClean="0">
                <a:solidFill>
                  <a:srgbClr val="C00000"/>
                </a:solidFill>
              </a:rPr>
              <a:t>censors</a:t>
            </a:r>
            <a:r>
              <a:rPr lang="it-IT" dirty="0" smtClean="0"/>
              <a:t>») </a:t>
            </a:r>
          </a:p>
          <a:p>
            <a:r>
              <a:rPr lang="it-IT" dirty="0" err="1" smtClean="0"/>
              <a:t>It</a:t>
            </a:r>
            <a:r>
              <a:rPr lang="it-IT" dirty="0" smtClean="0"/>
              <a:t> </a:t>
            </a:r>
            <a:r>
              <a:rPr lang="it-IT" dirty="0" err="1" smtClean="0"/>
              <a:t>was</a:t>
            </a:r>
            <a:r>
              <a:rPr lang="it-IT" dirty="0" smtClean="0"/>
              <a:t> </a:t>
            </a:r>
            <a:r>
              <a:rPr lang="it-IT" dirty="0" err="1" smtClean="0"/>
              <a:t>elected</a:t>
            </a:r>
            <a:r>
              <a:rPr lang="it-IT" dirty="0" smtClean="0"/>
              <a:t> directly by the people every seven years,"</a:t>
            </a:r>
            <a:r>
              <a:rPr lang="it-IT" i="1" dirty="0" smtClean="0"/>
              <a:t>in </a:t>
            </a:r>
            <a:r>
              <a:rPr lang="it-IT" i="1" dirty="0" err="1" smtClean="0"/>
              <a:t>order</a:t>
            </a:r>
            <a:r>
              <a:rPr lang="it-IT" i="1" dirty="0" smtClean="0"/>
              <a:t> </a:t>
            </a:r>
            <a:r>
              <a:rPr lang="it-IT" i="1" dirty="0" err="1" smtClean="0"/>
              <a:t>that</a:t>
            </a:r>
            <a:r>
              <a:rPr lang="it-IT" i="1" dirty="0" smtClean="0"/>
              <a:t> the </a:t>
            </a:r>
            <a:r>
              <a:rPr lang="it-IT" i="1" dirty="0" err="1" smtClean="0"/>
              <a:t>freedom</a:t>
            </a:r>
            <a:r>
              <a:rPr lang="it-IT" i="1" dirty="0" smtClean="0"/>
              <a:t> </a:t>
            </a:r>
            <a:r>
              <a:rPr lang="it-IT" i="1" dirty="0" err="1" smtClean="0"/>
              <a:t>of</a:t>
            </a:r>
            <a:r>
              <a:rPr lang="it-IT" i="1" dirty="0" smtClean="0"/>
              <a:t> the Commonwealth </a:t>
            </a:r>
            <a:r>
              <a:rPr lang="it-IT" i="1" dirty="0" err="1" smtClean="0"/>
              <a:t>may</a:t>
            </a:r>
            <a:r>
              <a:rPr lang="it-IT" i="1" dirty="0" smtClean="0"/>
              <a:t> </a:t>
            </a:r>
            <a:r>
              <a:rPr lang="it-IT" i="1" dirty="0" err="1" smtClean="0"/>
              <a:t>well</a:t>
            </a:r>
            <a:r>
              <a:rPr lang="it-IT" i="1" dirty="0" smtClean="0"/>
              <a:t> </a:t>
            </a:r>
            <a:r>
              <a:rPr lang="it-IT" i="1" dirty="0" err="1" smtClean="0"/>
              <a:t>preserved</a:t>
            </a:r>
            <a:r>
              <a:rPr lang="it-IT" i="1" dirty="0" smtClean="0"/>
              <a:t> inviolate </a:t>
            </a:r>
            <a:r>
              <a:rPr lang="it-IT" i="1" dirty="0" err="1" smtClean="0"/>
              <a:t>forever</a:t>
            </a:r>
            <a:r>
              <a:rPr lang="it-IT" dirty="0" smtClean="0"/>
              <a:t>». </a:t>
            </a:r>
          </a:p>
          <a:p>
            <a:r>
              <a:rPr lang="it-IT" dirty="0" smtClean="0"/>
              <a:t>This advice (based on the examples of the Spartan ephors and the Roman censors, already called by the writings of Machiavelli, </a:t>
            </a:r>
            <a:r>
              <a:rPr lang="it-IT" dirty="0" err="1" smtClean="0"/>
              <a:t>Montesquieu</a:t>
            </a:r>
            <a:r>
              <a:rPr lang="it-IT" dirty="0" smtClean="0"/>
              <a:t> and Rousseau) had "</a:t>
            </a:r>
            <a:r>
              <a:rPr lang="it-IT" dirty="0" smtClean="0">
                <a:effectLst>
                  <a:outerShdw blurRad="38100" dist="38100" dir="2700000" algn="tl">
                    <a:srgbClr val="000000">
                      <a:alpha val="43137"/>
                    </a:srgbClr>
                  </a:outerShdw>
                </a:effectLst>
              </a:rPr>
              <a:t>must</a:t>
            </a:r>
            <a:r>
              <a:rPr lang="it-IT" dirty="0" smtClean="0"/>
              <a:t>" of </a:t>
            </a:r>
          </a:p>
          <a:p>
            <a:pPr lvl="1"/>
            <a:r>
              <a:rPr lang="it-IT" dirty="0" smtClean="0">
                <a:solidFill>
                  <a:srgbClr val="C00000"/>
                </a:solidFill>
              </a:rPr>
              <a:t>examine whether the constitution was preserved in all its parts without the slightest infraction and </a:t>
            </a:r>
          </a:p>
          <a:p>
            <a:pPr lvl="1"/>
            <a:r>
              <a:rPr lang="en-US" dirty="0" smtClean="0">
                <a:solidFill>
                  <a:srgbClr val="C00000"/>
                </a:solidFill>
              </a:rPr>
              <a:t>Examine whether the bodies in charge of the legislative and executive powers had fulfilled their functions as guardians of the people </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censors</a:t>
            </a:r>
            <a:endParaRPr lang="it-IT" dirty="0"/>
          </a:p>
        </p:txBody>
      </p:sp>
      <p:sp>
        <p:nvSpPr>
          <p:cNvPr id="3" name="Segnaposto contenuto 2"/>
          <p:cNvSpPr>
            <a:spLocks noGrp="1"/>
          </p:cNvSpPr>
          <p:nvPr>
            <p:ph sz="quarter" idx="1"/>
          </p:nvPr>
        </p:nvSpPr>
        <p:spPr>
          <a:xfrm>
            <a:off x="301752" y="1527048"/>
            <a:ext cx="8503920" cy="4830910"/>
          </a:xfrm>
        </p:spPr>
        <p:txBody>
          <a:bodyPr>
            <a:normAutofit fontScale="92500" lnSpcReduction="10000"/>
          </a:bodyPr>
          <a:lstStyle/>
          <a:p>
            <a:r>
              <a:rPr lang="it-IT" sz="2800" dirty="0" smtClean="0"/>
              <a:t>To this task it is added also to examine whether the </a:t>
            </a:r>
            <a:r>
              <a:rPr lang="it-IT" sz="2800" dirty="0" smtClean="0">
                <a:effectLst>
                  <a:outerShdw blurRad="38100" dist="38100" dir="2700000" algn="tl">
                    <a:srgbClr val="000000">
                      <a:alpha val="43137"/>
                    </a:srgbClr>
                  </a:outerShdw>
                </a:effectLst>
              </a:rPr>
              <a:t>public taxes were imposed and rightly perceived in all parts of the republic</a:t>
            </a:r>
            <a:r>
              <a:rPr lang="it-IT" sz="2800" dirty="0" smtClean="0"/>
              <a:t>, what use was made of public funds and if the laws had been well and duly executed. </a:t>
            </a:r>
          </a:p>
          <a:p>
            <a:r>
              <a:rPr lang="it-IT" sz="2800" dirty="0" err="1" smtClean="0"/>
              <a:t>But</a:t>
            </a:r>
            <a:r>
              <a:rPr lang="it-IT" sz="2800" dirty="0" smtClean="0"/>
              <a:t> </a:t>
            </a:r>
            <a:r>
              <a:rPr lang="it-IT" sz="2800" dirty="0" err="1" smtClean="0"/>
              <a:t>what</a:t>
            </a:r>
            <a:r>
              <a:rPr lang="it-IT" sz="2800" dirty="0" smtClean="0"/>
              <a:t> </a:t>
            </a:r>
            <a:r>
              <a:rPr lang="it-IT" sz="2800" dirty="0" err="1" smtClean="0"/>
              <a:t>was</a:t>
            </a:r>
            <a:r>
              <a:rPr lang="it-IT" sz="2800" dirty="0" smtClean="0"/>
              <a:t> the powers?</a:t>
            </a:r>
          </a:p>
          <a:p>
            <a:r>
              <a:rPr lang="it-IT" sz="2800" dirty="0" smtClean="0"/>
              <a:t>The censors had the power to </a:t>
            </a:r>
          </a:p>
          <a:p>
            <a:pPr lvl="1"/>
            <a:r>
              <a:rPr lang="it-IT" sz="2300" b="1" dirty="0" smtClean="0">
                <a:solidFill>
                  <a:srgbClr val="C00000"/>
                </a:solidFill>
              </a:rPr>
              <a:t>take all necessary papers and records; </a:t>
            </a:r>
          </a:p>
          <a:p>
            <a:pPr lvl="1"/>
            <a:r>
              <a:rPr lang="it-IT" sz="2300" b="1" dirty="0" smtClean="0">
                <a:solidFill>
                  <a:srgbClr val="C00000"/>
                </a:solidFill>
              </a:rPr>
              <a:t>making public censure; </a:t>
            </a:r>
          </a:p>
          <a:p>
            <a:pPr lvl="1"/>
            <a:r>
              <a:rPr lang="it-IT" sz="2300" b="1" dirty="0" smtClean="0">
                <a:solidFill>
                  <a:srgbClr val="C00000"/>
                </a:solidFill>
              </a:rPr>
              <a:t>ordering processes for status offenses </a:t>
            </a:r>
          </a:p>
          <a:p>
            <a:pPr lvl="1"/>
            <a:r>
              <a:rPr lang="it-IT" sz="2300" b="1" dirty="0" smtClean="0">
                <a:solidFill>
                  <a:srgbClr val="C00000"/>
                </a:solidFill>
              </a:rPr>
              <a:t>recommend to the legislative body for the repeal of laws contrary to the constitution; </a:t>
            </a:r>
          </a:p>
          <a:p>
            <a:pPr lvl="1"/>
            <a:r>
              <a:rPr lang="it-IT" sz="2300" b="1" dirty="0" smtClean="0">
                <a:solidFill>
                  <a:srgbClr val="C00000"/>
                </a:solidFill>
              </a:rPr>
              <a:t>convene a Convention in the case of absolute necessity to correct any defective item of the constitution</a:t>
            </a:r>
            <a:r>
              <a:rPr lang="it-IT" sz="2300" dirty="0" smtClean="0"/>
              <a:t>.</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Differences with the Middle Ages</a:t>
            </a:r>
            <a:endParaRPr lang="it-IT" dirty="0"/>
          </a:p>
        </p:txBody>
      </p:sp>
      <p:sp>
        <p:nvSpPr>
          <p:cNvPr id="3" name="Segnaposto contenuto 2"/>
          <p:cNvSpPr>
            <a:spLocks noGrp="1"/>
          </p:cNvSpPr>
          <p:nvPr>
            <p:ph sz="quarter" idx="1"/>
          </p:nvPr>
        </p:nvSpPr>
        <p:spPr>
          <a:xfrm>
            <a:off x="301752" y="1741362"/>
            <a:ext cx="8503920" cy="4688034"/>
          </a:xfrm>
        </p:spPr>
        <p:txBody>
          <a:bodyPr>
            <a:normAutofit fontScale="92500" lnSpcReduction="10000"/>
          </a:bodyPr>
          <a:lstStyle/>
          <a:p>
            <a:r>
              <a:rPr lang="it-IT" dirty="0" smtClean="0"/>
              <a:t>In the </a:t>
            </a:r>
            <a:r>
              <a:rPr lang="it-IT" b="1" dirty="0" smtClean="0"/>
              <a:t>Middle ages</a:t>
            </a:r>
            <a:r>
              <a:rPr lang="it-IT" dirty="0" smtClean="0"/>
              <a:t> the problem of power and its limits was related in political order characterized by the coexistence of </a:t>
            </a:r>
          </a:p>
          <a:p>
            <a:pPr lvl="1"/>
            <a:r>
              <a:rPr lang="it-IT" dirty="0" smtClean="0">
                <a:solidFill>
                  <a:srgbClr val="C00000"/>
                </a:solidFill>
              </a:rPr>
              <a:t>centers of power with claims to universality, as the Empire and the Papacy</a:t>
            </a:r>
          </a:p>
          <a:p>
            <a:pPr lvl="1"/>
            <a:r>
              <a:rPr lang="it-IT" dirty="0" smtClean="0">
                <a:solidFill>
                  <a:srgbClr val="C00000"/>
                </a:solidFill>
              </a:rPr>
              <a:t>with particularistic structure of the company </a:t>
            </a:r>
          </a:p>
          <a:p>
            <a:pPr lvl="1"/>
            <a:r>
              <a:rPr lang="it-IT" dirty="0" smtClean="0">
                <a:solidFill>
                  <a:srgbClr val="C00000"/>
                </a:solidFill>
              </a:rPr>
              <a:t>with the feudal organization</a:t>
            </a:r>
          </a:p>
          <a:p>
            <a:r>
              <a:rPr lang="it-IT" dirty="0" smtClean="0"/>
              <a:t>In this frame loom elements of a "</a:t>
            </a:r>
            <a:r>
              <a:rPr lang="it-IT" dirty="0" smtClean="0">
                <a:solidFill>
                  <a:srgbClr val="002060"/>
                </a:solidFill>
              </a:rPr>
              <a:t>medieval constitutionalism</a:t>
            </a:r>
            <a:r>
              <a:rPr lang="it-IT" dirty="0" smtClean="0"/>
              <a:t>"</a:t>
            </a:r>
          </a:p>
          <a:p>
            <a:r>
              <a:rPr lang="it-IT" dirty="0" smtClean="0"/>
              <a:t>We find significant traces, for example, in </a:t>
            </a:r>
            <a:r>
              <a:rPr lang="it-IT" i="1" dirty="0" smtClean="0"/>
              <a:t>statutes of the municipalities, universities, corporations, </a:t>
            </a:r>
            <a:r>
              <a:rPr lang="it-IT" dirty="0" smtClean="0"/>
              <a:t>as well as in </a:t>
            </a:r>
            <a:r>
              <a:rPr lang="it-IT" i="1" dirty="0" smtClean="0"/>
              <a:t>Canon law </a:t>
            </a:r>
            <a:r>
              <a:rPr lang="it-IT" dirty="0" smtClean="0"/>
              <a:t>and </a:t>
            </a:r>
            <a:r>
              <a:rPr lang="it-IT" i="1" dirty="0" smtClean="0"/>
              <a:t>constitutions of monastic orders</a:t>
            </a:r>
            <a:endParaRPr lang="it-IT"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42844" y="1652582"/>
            <a:ext cx="2862266" cy="990600"/>
          </a:xfrm>
        </p:spPr>
        <p:txBody>
          <a:bodyPr>
            <a:normAutofit fontScale="90000"/>
          </a:bodyPr>
          <a:lstStyle/>
          <a:p>
            <a:pPr lvl="0"/>
            <a:r>
              <a:rPr lang="it-IT" sz="2400" i="1" dirty="0" smtClean="0"/>
              <a:t>Examples of French constitutionalism (1791-1795)</a:t>
            </a:r>
            <a:r>
              <a:rPr lang="it-IT" dirty="0" smtClean="0"/>
              <a:t/>
            </a:r>
            <a:br>
              <a:rPr lang="it-IT" dirty="0" smtClean="0"/>
            </a:br>
            <a:endParaRPr lang="it-IT" dirty="0"/>
          </a:p>
        </p:txBody>
      </p:sp>
      <p:pic>
        <p:nvPicPr>
          <p:cNvPr id="24580" name="Picture 4" descr="http://storiadigitale.zanichellipro.it/media/images/10285.jpg"/>
          <p:cNvPicPr>
            <a:picLocks noChangeAspect="1" noChangeArrowheads="1"/>
          </p:cNvPicPr>
          <p:nvPr/>
        </p:nvPicPr>
        <p:blipFill>
          <a:blip r:embed="rId2"/>
          <a:srcRect/>
          <a:stretch>
            <a:fillRect/>
          </a:stretch>
        </p:blipFill>
        <p:spPr bwMode="auto">
          <a:xfrm>
            <a:off x="2919157" y="571480"/>
            <a:ext cx="6032405" cy="5786478"/>
          </a:xfrm>
          <a:prstGeom prst="rect">
            <a:avLst/>
          </a:prstGeom>
          <a:noFill/>
        </p:spPr>
      </p:pic>
      <p:sp>
        <p:nvSpPr>
          <p:cNvPr id="11" name="Rettangolo 10"/>
          <p:cNvSpPr/>
          <p:nvPr/>
        </p:nvSpPr>
        <p:spPr>
          <a:xfrm>
            <a:off x="142844" y="2928934"/>
            <a:ext cx="2571768" cy="646331"/>
          </a:xfrm>
          <a:prstGeom prst="rect">
            <a:avLst/>
          </a:prstGeom>
        </p:spPr>
        <p:txBody>
          <a:bodyPr wrap="square">
            <a:spAutoFit/>
          </a:bodyPr>
          <a:lstStyle/>
          <a:p>
            <a:r>
              <a:rPr lang="pt-BR" dirty="0" smtClean="0">
                <a:solidFill>
                  <a:srgbClr val="FFFF00"/>
                </a:solidFill>
                <a:latin typeface="+mj-lt"/>
              </a:rPr>
              <a:t>Queverdo, Francois Maria Isidore</a:t>
            </a:r>
            <a:endParaRPr lang="it-IT" dirty="0">
              <a:solidFill>
                <a:srgbClr val="FFFF00"/>
              </a:solidFill>
              <a:latin typeface="+mj-lt"/>
            </a:endParaRPr>
          </a:p>
        </p:txBody>
      </p:sp>
      <p:sp>
        <p:nvSpPr>
          <p:cNvPr id="12" name="Rettangolo 11"/>
          <p:cNvSpPr/>
          <p:nvPr/>
        </p:nvSpPr>
        <p:spPr>
          <a:xfrm>
            <a:off x="142844" y="5429264"/>
            <a:ext cx="2571768" cy="646331"/>
          </a:xfrm>
          <a:prstGeom prst="rect">
            <a:avLst/>
          </a:prstGeom>
        </p:spPr>
        <p:txBody>
          <a:bodyPr wrap="square">
            <a:spAutoFit/>
          </a:bodyPr>
          <a:lstStyle/>
          <a:p>
            <a:r>
              <a:rPr lang="it-IT" dirty="0" err="1" smtClean="0">
                <a:solidFill>
                  <a:srgbClr val="FFFF00"/>
                </a:solidFill>
              </a:rPr>
              <a:t>Bibliothèque</a:t>
            </a:r>
            <a:r>
              <a:rPr lang="it-IT" dirty="0" smtClean="0">
                <a:solidFill>
                  <a:srgbClr val="FFFF00"/>
                </a:solidFill>
              </a:rPr>
              <a:t> </a:t>
            </a:r>
            <a:r>
              <a:rPr lang="it-IT" dirty="0" err="1" smtClean="0">
                <a:solidFill>
                  <a:srgbClr val="FFFF00"/>
                </a:solidFill>
              </a:rPr>
              <a:t>Nationale</a:t>
            </a:r>
            <a:r>
              <a:rPr lang="it-IT" dirty="0" smtClean="0">
                <a:solidFill>
                  <a:srgbClr val="FFFF00"/>
                </a:solidFill>
              </a:rPr>
              <a:t>, </a:t>
            </a:r>
            <a:r>
              <a:rPr lang="it-IT" dirty="0" err="1" smtClean="0">
                <a:solidFill>
                  <a:srgbClr val="FFFF00"/>
                </a:solidFill>
              </a:rPr>
              <a:t>Paris</a:t>
            </a:r>
            <a:endParaRPr lang="it-IT" dirty="0">
              <a:solidFill>
                <a:srgbClr val="FFFF00"/>
              </a:solidFill>
            </a:endParaRPr>
          </a:p>
        </p:txBody>
      </p:sp>
      <p:sp>
        <p:nvSpPr>
          <p:cNvPr id="13" name="Rettangolo 12"/>
          <p:cNvSpPr/>
          <p:nvPr/>
        </p:nvSpPr>
        <p:spPr>
          <a:xfrm>
            <a:off x="142844" y="3714752"/>
            <a:ext cx="2643206" cy="1477328"/>
          </a:xfrm>
          <a:prstGeom prst="rect">
            <a:avLst/>
          </a:prstGeom>
        </p:spPr>
        <p:txBody>
          <a:bodyPr wrap="square">
            <a:spAutoFit/>
          </a:bodyPr>
          <a:lstStyle/>
          <a:p>
            <a:r>
              <a:rPr lang="en-US" i="1" dirty="0" smtClean="0">
                <a:solidFill>
                  <a:srgbClr val="FFFF00"/>
                </a:solidFill>
              </a:rPr>
              <a:t>The Tyrant of the Revolution Crushed by the Supporters of the Constitution of An III 25th August 1795</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The spread in France of American examples</a:t>
            </a:r>
            <a:endParaRPr lang="it-IT" dirty="0"/>
          </a:p>
        </p:txBody>
      </p:sp>
      <p:sp>
        <p:nvSpPr>
          <p:cNvPr id="3" name="Segnaposto contenuto 2"/>
          <p:cNvSpPr>
            <a:spLocks noGrp="1"/>
          </p:cNvSpPr>
          <p:nvPr>
            <p:ph sz="quarter" idx="1"/>
          </p:nvPr>
        </p:nvSpPr>
        <p:spPr>
          <a:xfrm>
            <a:off x="285720" y="1571612"/>
            <a:ext cx="8572560" cy="5072098"/>
          </a:xfrm>
        </p:spPr>
        <p:txBody>
          <a:bodyPr>
            <a:normAutofit fontScale="85000" lnSpcReduction="10000"/>
          </a:bodyPr>
          <a:lstStyle/>
          <a:p>
            <a:r>
              <a:rPr lang="it-IT" dirty="0" smtClean="0"/>
              <a:t>The spread in France of texts and translations of the American charters involved the spread </a:t>
            </a:r>
            <a:r>
              <a:rPr lang="it-IT" dirty="0" err="1" smtClean="0"/>
              <a:t>of</a:t>
            </a:r>
            <a:r>
              <a:rPr lang="it-IT" dirty="0" smtClean="0"/>
              <a:t> </a:t>
            </a:r>
            <a:r>
              <a:rPr lang="it-IT" dirty="0" err="1" smtClean="0"/>
              <a:t>different</a:t>
            </a:r>
            <a:r>
              <a:rPr lang="it-IT" dirty="0" smtClean="0"/>
              <a:t> opinion </a:t>
            </a:r>
            <a:r>
              <a:rPr lang="it-IT" dirty="0" err="1" smtClean="0"/>
              <a:t>between</a:t>
            </a:r>
            <a:r>
              <a:rPr lang="it-IT" dirty="0" smtClean="0"/>
              <a:t> </a:t>
            </a:r>
          </a:p>
          <a:p>
            <a:pPr lvl="1"/>
            <a:r>
              <a:rPr lang="it-IT" dirty="0" err="1" smtClean="0">
                <a:solidFill>
                  <a:srgbClr val="C00000"/>
                </a:solidFill>
              </a:rPr>
              <a:t>those</a:t>
            </a:r>
            <a:r>
              <a:rPr lang="it-IT" dirty="0" smtClean="0">
                <a:solidFill>
                  <a:srgbClr val="C00000"/>
                </a:solidFill>
              </a:rPr>
              <a:t> who wanted to import in </a:t>
            </a:r>
            <a:r>
              <a:rPr lang="it-IT" dirty="0" err="1" smtClean="0">
                <a:solidFill>
                  <a:srgbClr val="C00000"/>
                </a:solidFill>
              </a:rPr>
              <a:t>Paris</a:t>
            </a:r>
            <a:r>
              <a:rPr lang="it-IT" dirty="0" smtClean="0">
                <a:solidFill>
                  <a:srgbClr val="C00000"/>
                </a:solidFill>
              </a:rPr>
              <a:t> american </a:t>
            </a:r>
            <a:r>
              <a:rPr lang="it-IT" dirty="0" err="1" smtClean="0">
                <a:solidFill>
                  <a:srgbClr val="C00000"/>
                </a:solidFill>
              </a:rPr>
              <a:t>examples</a:t>
            </a:r>
            <a:r>
              <a:rPr lang="it-IT" dirty="0" smtClean="0">
                <a:solidFill>
                  <a:srgbClr val="C00000"/>
                </a:solidFill>
              </a:rPr>
              <a:t> </a:t>
            </a:r>
          </a:p>
          <a:p>
            <a:pPr lvl="1"/>
            <a:r>
              <a:rPr lang="en-US" dirty="0" smtClean="0">
                <a:solidFill>
                  <a:srgbClr val="C00000"/>
                </a:solidFill>
              </a:rPr>
              <a:t>those who considered them unsuitable for the French reality, inspired by the theories of Rousseau or by the English model taken as an example by Montesquieu </a:t>
            </a:r>
          </a:p>
          <a:p>
            <a:r>
              <a:rPr lang="en-US" dirty="0" smtClean="0"/>
              <a:t>It was the </a:t>
            </a:r>
            <a:r>
              <a:rPr lang="en-US" dirty="0" err="1" smtClean="0"/>
              <a:t>Girondini</a:t>
            </a:r>
            <a:r>
              <a:rPr lang="en-US" dirty="0" smtClean="0"/>
              <a:t> exponents, including </a:t>
            </a:r>
            <a:r>
              <a:rPr lang="en-US" dirty="0" err="1" smtClean="0"/>
              <a:t>Brissot</a:t>
            </a:r>
            <a:r>
              <a:rPr lang="en-US" dirty="0" smtClean="0"/>
              <a:t> and Condorcet, who looked carefully at the American examples used in the drafting of the project for the "</a:t>
            </a:r>
            <a:r>
              <a:rPr lang="en-US" dirty="0" err="1" smtClean="0"/>
              <a:t>Girondina</a:t>
            </a:r>
            <a:r>
              <a:rPr lang="en-US" dirty="0" smtClean="0"/>
              <a:t> Constitution", presented at the Convention on 15 February 1793.</a:t>
            </a:r>
          </a:p>
          <a:p>
            <a:r>
              <a:rPr lang="en-US" dirty="0" smtClean="0"/>
              <a:t>In fact, since the mid-1980s </a:t>
            </a:r>
            <a:r>
              <a:rPr lang="en-US" dirty="0" err="1" smtClean="0"/>
              <a:t>Brissot</a:t>
            </a:r>
            <a:r>
              <a:rPr lang="en-US" dirty="0" smtClean="0"/>
              <a:t> and Condorcet have been commenting on American constitutional developments, grasping their new aspects in relation to immediate reforms and in view of the progress of political institutions.</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Three categories derived from the US experience</a:t>
            </a:r>
            <a:endParaRPr lang="it-IT" dirty="0"/>
          </a:p>
        </p:txBody>
      </p:sp>
      <p:sp>
        <p:nvSpPr>
          <p:cNvPr id="3" name="Segnaposto contenuto 2"/>
          <p:cNvSpPr>
            <a:spLocks noGrp="1"/>
          </p:cNvSpPr>
          <p:nvPr>
            <p:ph sz="quarter" idx="1"/>
          </p:nvPr>
        </p:nvSpPr>
        <p:spPr>
          <a:xfrm>
            <a:off x="-142908" y="1643050"/>
            <a:ext cx="5500726" cy="5357850"/>
          </a:xfrm>
        </p:spPr>
        <p:txBody>
          <a:bodyPr>
            <a:normAutofit fontScale="92500"/>
          </a:bodyPr>
          <a:lstStyle/>
          <a:p>
            <a:r>
              <a:rPr lang="en-US" sz="2500" dirty="0" smtClean="0"/>
              <a:t>Although distant in their philosophical approach and temperament, their republican thought developed into the progressive acquisition of </a:t>
            </a:r>
            <a:r>
              <a:rPr lang="en-US" sz="2500" dirty="0" smtClean="0">
                <a:effectLst>
                  <a:outerShdw blurRad="38100" dist="38100" dir="2700000" algn="tl">
                    <a:srgbClr val="000000">
                      <a:alpha val="43137"/>
                    </a:srgbClr>
                  </a:outerShdw>
                </a:effectLst>
              </a:rPr>
              <a:t>three major categories developed through reflection on the American experience</a:t>
            </a:r>
            <a:r>
              <a:rPr lang="en-US" sz="2500" dirty="0" smtClean="0"/>
              <a:t>: </a:t>
            </a:r>
          </a:p>
          <a:p>
            <a:pPr lvl="1"/>
            <a:r>
              <a:rPr lang="en-US" sz="2000" dirty="0" smtClean="0">
                <a:solidFill>
                  <a:srgbClr val="002060"/>
                </a:solidFill>
              </a:rPr>
              <a:t>1) a notion of a constitution based, simultaneously, </a:t>
            </a:r>
            <a:r>
              <a:rPr lang="en-US" sz="2000" dirty="0" smtClean="0">
                <a:solidFill>
                  <a:srgbClr val="002060"/>
                </a:solidFill>
                <a:effectLst>
                  <a:outerShdw blurRad="38100" dist="38100" dir="2700000" algn="tl">
                    <a:srgbClr val="000000">
                      <a:alpha val="43137"/>
                    </a:srgbClr>
                  </a:outerShdw>
                </a:effectLst>
              </a:rPr>
              <a:t>on human rights and popular consensus</a:t>
            </a:r>
            <a:r>
              <a:rPr lang="en-US" sz="2000" dirty="0" smtClean="0">
                <a:solidFill>
                  <a:srgbClr val="002060"/>
                </a:solidFill>
              </a:rPr>
              <a:t>;</a:t>
            </a:r>
          </a:p>
          <a:p>
            <a:pPr lvl="1"/>
            <a:r>
              <a:rPr lang="en-US" sz="2000" dirty="0" smtClean="0">
                <a:solidFill>
                  <a:srgbClr val="002060"/>
                </a:solidFill>
              </a:rPr>
              <a:t>2) a specific declination of the distinction between </a:t>
            </a:r>
            <a:r>
              <a:rPr lang="en-US" sz="2000" dirty="0" smtClean="0">
                <a:solidFill>
                  <a:srgbClr val="002060"/>
                </a:solidFill>
                <a:effectLst>
                  <a:outerShdw blurRad="38100" dist="38100" dir="2700000" algn="tl">
                    <a:srgbClr val="000000">
                      <a:alpha val="43137"/>
                    </a:srgbClr>
                  </a:outerShdw>
                </a:effectLst>
              </a:rPr>
              <a:t>constituent and constituted powers</a:t>
            </a:r>
            <a:r>
              <a:rPr lang="en-US" sz="2000" dirty="0" smtClean="0">
                <a:solidFill>
                  <a:srgbClr val="002060"/>
                </a:solidFill>
              </a:rPr>
              <a:t>; </a:t>
            </a:r>
          </a:p>
          <a:p>
            <a:pPr lvl="1"/>
            <a:r>
              <a:rPr lang="en-US" sz="2000" dirty="0" smtClean="0">
                <a:solidFill>
                  <a:srgbClr val="002060"/>
                </a:solidFill>
              </a:rPr>
              <a:t>3) a </a:t>
            </a:r>
            <a:r>
              <a:rPr lang="en-US" sz="2000" dirty="0" smtClean="0">
                <a:solidFill>
                  <a:srgbClr val="002060"/>
                </a:solidFill>
                <a:effectLst>
                  <a:outerShdw blurRad="38100" dist="38100" dir="2700000" algn="tl">
                    <a:srgbClr val="000000">
                      <a:alpha val="43137"/>
                    </a:srgbClr>
                  </a:outerShdw>
                </a:effectLst>
              </a:rPr>
              <a:t>concept of representation </a:t>
            </a:r>
            <a:r>
              <a:rPr lang="en-US" sz="2000" dirty="0" err="1" smtClean="0">
                <a:solidFill>
                  <a:srgbClr val="002060"/>
                </a:solidFill>
                <a:effectLst>
                  <a:outerShdw blurRad="38100" dist="38100" dir="2700000" algn="tl">
                    <a:srgbClr val="000000">
                      <a:alpha val="43137"/>
                    </a:srgbClr>
                  </a:outerShdw>
                </a:effectLst>
              </a:rPr>
              <a:t>characterised</a:t>
            </a:r>
            <a:r>
              <a:rPr lang="en-US" sz="2000" dirty="0" smtClean="0">
                <a:solidFill>
                  <a:srgbClr val="002060"/>
                </a:solidFill>
                <a:effectLst>
                  <a:outerShdw blurRad="38100" dist="38100" dir="2700000" algn="tl">
                    <a:srgbClr val="000000">
                      <a:alpha val="43137"/>
                    </a:srgbClr>
                  </a:outerShdw>
                </a:effectLst>
              </a:rPr>
              <a:t> by a search for democratic limits to democracy </a:t>
            </a:r>
          </a:p>
        </p:txBody>
      </p:sp>
      <p:sp>
        <p:nvSpPr>
          <p:cNvPr id="22530" name="AutoShape 2" descr="data:image/jpeg;base64,/9j/4AAQSkZJRgABAQAAAQABAAD/2wCEAAkGBxQTEhUUEhQVFBUXGBgYFRgXGBsYGhwbGBYcGhcaHBgYHSggGBolHBkWIzEhJSkrLi4uGB8zODMsOiguLisBCgoKBQUFDgUFDisZExkrKysrKysrKysrKysrKysrKysrKysrKysrKysrKysrKysrKysrKysrKysrKysrKysrK//AABEIAQMAwgMBIgACEQEDEQH/xAAcAAEAAgMBAQEAAAAAAAAAAAAABQYDBAcCAQj/xABBEAACAQMDAgQDBQUHAgYDAAABAhEDEiEABDEFQQYTIlEyYXEHI0KBkRQzUqHwYnKCscHR4UPxFSRTkrLCNDWz/8QAFAEBAAAAAAAAAAAAAAAAAAAAAP/EABQRAQAAAAAAAAAAAAAAAAAAAAD/2gAMAwEAAhEDEQA/AO46aaaBprxSphRAnknJnJMnn5nXvQNNNNA0000DTTUH1XxbtNus1KynJEJ68rMrK4BEHBI4PtoJzTVGqfajtQyg064uMA/cx/8A2n9Brebx/trgsVJPH7vgcnNSSB8tBa9NVCp9pOwX43qoJgk0asA/Mqpx8+PnqV2Xi3Y1Sq093QLN8K+YoY/IKSCT+WgmtNNNA0000DTTTQNNNNA0000DTTTQNNNNB8A19000DTTTQNYd3ukpIXqMEReWYwB/R1r9X6mu3p3t7gAe5P8AkByT8vy1zfq3UWqTWqsXeSKKTYmYWUtJbFwBZYkkKC8iQ3fEniutUYrSLUqUGRFrkTBZ25SZACCG9zyooG/FSrADG0ECLrFB4gBQbZEwIyIzqY3E1AQHVQTl1wFUQCVt/EfgWJi4Wj4l1gTZtINNhTprhIzUNwElTP3cx255JOGIQ1tamfLWkGWPhkhsnJgElhOZtiedazVa5WFtpqTDy0cdvQ4M84Pz1nqC17Uqh39QZEZTc2IuAlcHPqJYcgmDqV3HSyip5rVKtQ8IqhnweYcgoMiJbOMaCj7tIDffVBExNO5T8rhUY/yBg99RNaoQpVgjDu3qiRmJbKt8jxHHtf8Aq4qOiBqFRWOQWAOBJFwZmQGQRMpk8iRqnbrozioBDqxBtJWrHBPp+7JMjOC31POgvngHxxVUDaVWJS0tSthfWhuZWjKDGADaf8WsnW/E9aoG8uu1NgSblZ2II+TSMewJ7apHhmjVlGR1HrBVoEwDBFxIKpCnE/h7RqW61dUUq4VsySWUnBkMq1JY49hBHeDoLZ4Q+0uvt38veN5tI+lKhOCSe7kko0SSrT/h79H2njAOcBKg7iiwZhnsjMKjEDkBM9tfmepQKuCoQCACGn1EE2kqxKkzAhfyA1M7XxIqWpWoMoBBLIWH5w4kD5COO+g/VFKoGAYGQRI161Rfs/64Xil5xr0mBNJmEVKZUAmm8mWDKblP9hxPAF60DTTTQNNNNA0000DTTTQNNNNA001pdU3wpr/aINoHaBliThVHcnHAySAQqPjk+a4WSUXJUEr94KiLREjIhvNf52qDIxqj9cri8Ko4WMESEUXMYjsrIMd6791EbPiDqTlhd/1GcsRhUp0aTCnTE5b94xLNkkMYAhRQqHXfO3kkMly2qHJEMzFiAOwJLL9ANBN7DcsXqBl8yyCuZFQtKoAI+FYF3uGa7JnVx2lNfMNEmUT1VncC0vHrLAxefVTEfDLYwmKd4chfNqwuAAIjDqGZx7RdSpfmDrL0XfeYA8MXJW4SSZdBuFjMkh6rfoBgcBdavQ0auHS4PgU1BbHqyYRlX3k249+Zte18O04EksSBcQcxGVWPhUnmI+UHOs3TdotFVRf8R9z3/Kew49I1ObcAAAaCpb3wchuNIqLgcOofnuGIn/3Ej5aqvWPA3mLa37SFuBKA+hvkzXAWT7KONdaM9h/X9RryxJ7aCh9I8DUwGesPWRCC4kJgi6OCTPfmB8gKH1T7PayVG9NqnHodrTLEsQMA9+/fgca7k7R2Pz1q7k445+RH8tB+c934eamFkVFRvb8QMEG60/PAMn8tQfXaFWmRd6kiUMBWWBOYGSInOeeNdx8Y0iyuIGBcSQMcz8z/AENc0G3FQMhIVSBHeIPPcSDbmNBA+HuuVdpuNvVR4CmQScBWPrVrf+meSv5iDr9W7HcipTVxiRkYMHhlMYkGQfpr8f7zbhEIMArUZSIwbDyF+pA+gHOdfo77Ht41TYLeZZSqkTJEUkGfYmLj82OgvOmmmgaaaaBpppoGmmmgaaaaBqneIOpiCbRfUZkoK3BNOVNV5wVDXFV4gXcnFt3NcIjO3wqpY/QCTrifiTqrO1KPSER1gTJVFpmAQJEteBABKjjJkIbr+5NSUVgR8CmCrZzUfMESaipceLx7aq56QwqgpDWktNqgtY0iFxDTKGTgxIEg6m9rSqVnwTj4nMRIUvUcwYFoJJGPiYi4enWz07YFqlR2NlNSEngAKSrqPciHHt8ROLVIfepXUNusQPMqev5Xl6rg/wARsJGP4h7ak+h7M0au3xwKLfWNulME5xJAGO5Hz1h8Q7hXAQBgKfnPUngO1Py0pzOWUH1RiQon0kCV6btFVdsYAEJR9gFDNBn6mdB05qgPz/2PH+v5/TUjs2kSM/Pt9fzGq/Q3Yq0abrwVUjjuAPp7jUrver0trt2rV2tRYnBJJOFVVGSSSABoJNp7RrGb/l/X++uWdd8Y9Vqm7b0qe0ohGlqvrIJMCSB6WjIFpGfVqpUPtb6htqkbhqNZZEqokR+IXSCGiInHMjQd7O4buv6H9eR9c/I6xVHDDv78H/TnVB6N9r21rFxXp1NuqkC794JhZuCCVFzGDBwpmONWNeqKZNNg6QWDLxAIHORzj8tBrdW2lR8TjtP09/ngfLXKOrUGoVytQFBJgzcD2wIEHj2103qHjnaUUDVaqAHCwbpIiYAHYMs98/pyfxN4s/bSxo0ajKpBEKMT/FDMInMDPPGgrni2mgYteZcoxQDhMgmePiAx8pz27F9lHW6QDBIBZgaqichggWooPIUkAx+Gqh7a491witTUCRUpsylTiAwkEyJ/CYni4d9WjwG3l1RAAD0/MPYASgKxOCytXX6Ee0AP0jprFtbrFv8AitF31jP89ZdA0000DTTTQNNNNA0000Gt1KkXo1FAksjAD3JUwNfn7f7N0cnmolKVMHLec6EgcZk/1z+itcX8R0w7uysQlOQrjhrjTQOPl63YT3RvYaCseBdzZRoYkuKjtOZdNwnxA8goiofk2tytv/KVA7CVpSskE+YsUw5kcea4fP4l1rdT3B27rcpCoWqVMRatWwpA7gVEcfMtzjXnr3TRVo1lJN5Dsh91pFmIxyIsx7kd9BH9H3mEyXkMWDThFFzO31ZQgHeHn31M7jeFmNMPaNrTZGY5JZA1Mv2EsyMkR8UHUd07YFRUsYC+lQRDAxG2i72Mlg0fLWz4RqCvunanNpq+bBWZJY1KayJDBKlSuTgj0A9hoOteHKNiUkIi1QpHsVGZx7j+XOtXxBsw+6O53JL0KCqKFGJHmlmuqW93GFBPHqj31v8AT6UKACBbjBxzmZ/zx399Th2dOqltRQZBBHbPPyM/Pme+g5H1DrVXfKz028jajzCGCio7+UJqMlNTBVc+tiFBgeqY1UK212VSs9FKe+89fjLLRYACCxakrGQJyAZAPvrvQ8M0ab1XpKpNZPLqJUYlPLjKIvCqZJgRkn2A1V6vSKW2qlxRqOxES7UgJIgmU9RaIEtOI+ugp/h7w+tbbg0ysfjCghTdkMo9iM4zzHGrlS6Sdr092QksA5I/hXsAMgBYnj3/ADlfDHRVo7Z/u7DXdqpWSQoJx7ROTgDnUr0+gGFWmcggwPkfpoPzFRU7qtUrWtbz6F8ypCKMhQMCIkn0gsJJkDUvR3G3EihvdwlYEym5UhLgYi6kxVfq0jjU94SojYb7cbZ0UzdTtLeoraLSrWzlGBiRlibhGdzrtGnQFVlos7VFK2hUXlYJdg7XEAQCFjnExAU3q9dq6LUqBfNR1VoE3LBE4zmII4x9Yuf2W9DarVpeYRH44BMrTX0rk8kF5/vg4gaoW/ot5akz8SEkcgSQpMnLDjOYieZ11X7Lt6AWoqbWuLo3b1RBjm2VtI/tqPeA7FprFtq16K0RI49j3B+YOPy1l0DTTTQNNNNA0000DTTTQRvXK0IEut8wlSRyFClnPy9IInsWGqBXVCVQAAmaiJMCygrKkmfgUtfJn46YOr34icBEMEk1FQQJ+P0n6CMz8tcuqdS8lpfDFBTWTIhXKnMfiWmDn2jvoNPqNEbrdkOsIRS8y7tRSoKguU/C7FahKn8BJNpMGsdd3L0loIrBaqtWf1YFgqSivkfEgE8/5kWSlvVQ0aTuCa9WvUcRzTUsbQfwny4WfYRqsbLphrV6tWqbnq1KuQDHoarcJn0geWI4HwDMQQ1tru3WjVdQSVSjRpInqN7UwCTjMBiR86f11N+ElpU6u2rCVC0qYInkVZteRgm41RAzdjuJjtp0+KtW0O1NrKgADeukVUsyRhnUqpNOQXRmAzBG31Pw8ylqysfLAVlCtdipczvTkRkZyAGyGUHOg6/0/dIxBV1cDBKkEggTyp9iMe311ZttTBGDj+h/pz+s6qXS6NqrIUExdaIW4jJj68T7DVs2VWBBHtwMewPynQZmkYIke/8AXH9flibb05m0E9u/6du/8xrc15ZRyY0Go4kkn/j/AI1p7UWVu8NOfrwP5axdT3pDBFEsZj9Mn5D9PzzrKVkKwj0xwY40HJ/tk6cKW+o1h/1VKH2uRrk9iCQziZ/Cv56fSN870wHcvyBcoLfliZ7jM4PPa3fbbtS22FUCRTem5+gMH9AxM54/Sg+HN4pptKkWkkyYAAM9uAMHAxJ0EHvnvDg5UHnk4YQfzwc6uvhLZW1aFe8hpVSqxELapBnjMH8tQXhfp/7RuqdCoMVXBfsTy5yMZyTB4+uuxdM8HijTSkCWip5rOTyyginz+FcCP7KzJk6CwdFWKf8Aic/qxJ/mTrf1i21GxQvMcn3JyT8szrLoGmmmgaaaaBpppoGmmmgj+t0bqfeAykx7TBP0AJP5a5l4o6EXVCqABQRBwEB+Jre9lSB2gOD3113UXvNmjSpICMCGukRIj0k8j88T7Y0H548Y0qyCjuEDBqaujCAY9JRpHEmSxj/1Gj4DGxQ34puyKfRUSq1IjmHqrXux28vzVni6m2uj9X8Mlg4ZbwAQQsrGJUi0MbYkYBOOIxqlUfDxohFW2sKZ9LMbmS+O6kYJyRMqWPYldBF9D6rt69euKzH70JzBp2gsQDT+GFB5KyoJkqbpuvS9mKd9FhUFP4ZcyQGwbWM3KeR6pBYzDXAc/wDFnRYJYEeYopPMBZFRnNxANqlSlUsQsGQYEtO74a8TbmsyUTFi+WS4Byt3AuGAYKyTxxJ5DtfRaE0wpEEASBkAhRgfIRqWo4n+X04/11G9Dq5j3/3/AOf8tTZpyJHtoPaVfzx/R1h3W6gHtHf+v6/yOfbjGtXe0STHYxPtoK7UlKdfcFGcgqFEH4Sy3R7Y5PsO2dQ2y+1LbVGanWpVNvDBFqOPu3PyeBzHfkGfeLv+2KrCmOR2Hf5/OIP6aqn2k7G7Zu1IIlT0m6xGkXAMHVhDr7hgRoNzxjv9qbaFcyatMsF5uUZMj9B+f6cW6MDZUCfuw7cAmRzcCPdTdPcMfnqT69Q3u6oIa70QpQKq0VZTh7ShJmFgFiABxGMA/egbPytrVVviDE8iPgxa0RHYQe3aNBLfZ1sB/wCI0DzaXee2aDjtg/Gv5/lrttSsBzP5KSP1A1y37MOnxWNQEemkV+FmgkraIBxi7+XOuloCPn9HJP8A7XwP10GxTqBvhIP0M696wWg85PaRB/X/AG18FKO8HsTn8j3I+pnPOg2NNNNA0000DTTTQNeXaPr24n+evWsdUe/5SJ/50Hkk/MYzcAf/AInnWKq3eSP1E/pn+evJpDtbPsFj/eNa5JPIKjE5gg5JukZX5j/SdB8rIpn+LklQLonkW8iZ5J7616u2WqvqCVBmbQDIIIhmJt7k/WNe9wxX3jJwCQPcggjgcic554OolWw/hIOQfTa85JC4AP8Aan8jEAOb/aTtKdFWK0gK9d77yVpimqKiACpkKc2hiYC3wQSJh/D3RWp0xuLrl3CJUQqYEB3DrEAhg0En2YexmQ8c9TTc9QqU6bsxp06VOQSIdXreZa04A8wAkd1I7alPA1Pzti9BY83a1GqIgMk0q0swyJm8VIHyAnJ0Fp6Fu+PoMER+o/IfyGrlR+D9fn/31zxUtAqrhZDNjgckjsAI/mdWzoPU1dSJyMHP1/Pt/n3nQTO2+HWj4i3/AJFB6kFioJAEzMGONbe1bmeTk/px9YjWHqdK4AYPMz9NBzvofUN/QqPW3OxetSrGaRpPTvWCQquruMRkRnP5a3us7vqNW4fsKrt4IZXsrOwyGutqgZB4UE5OTqzb7dgUypiMjJMY7T7/AM/rrmfiHxhUVjSV669vSyWQP79MsP1PfOMBg6r4grugpbbafd08sKlOqILM1xNSqqlcycKYzOtJdu1OjUqOyk1GU2iIRSvwz+I5knAwI+elU6/WYeWXDAjKk9u5IgFoAODjJkHjXy17FUtBZluDe5CngfM/pPudB0j7ONmBQd+CzRwpEKPZs8kiPlq3Kp4JaRzhgD9FYlP0Oo/oezFHbJSAMKsMJDeo5IN4tGT9dSK0Y+GB/ZEoPyVpU/UAaDLcREkr7FZEf4W7e8T7451mFbs0CeP4W/Xg/L/PWoSQbSCB8hH96AZVh7j29+NZqQHyIPb8Le8D8LfL+gG3TBE5kYgdx7yZyP6zrJrBSHHeOCeR8j/v/wBzn0DTTTQNNNNA1hdROJHuY/1jWUmOdam4rW4Ui4/BdcQx5iT35/zzGgxbuuBCllg83c8T6SBEiDiPniM6Q3KE+lkt4BiSckMGAIESAIjkfKdaG8365Ftv8SFeD7h1JUfL8oKkHWk6XGTa4xOST2E5GTiI+R440E4a2cyoyZmbY7ycAQDiDz+Wq54w6wu1oVKuCWmwLALOfhBVj6iPiM4x7nLqXUf2ehUqmTaJOSRkyo7kCbZIHBxxrmXX95+0guWuJb1MCIsCPcwLCwIr9p5WYBMMEdsXFtCqCFIFt7ZJDArUZhMkmpSYQGOGORManKXUau13C7qnOIFVEGHQxcfa4ATiLvSfrC7basirSlEF/Cn1GpTesFcmMepac4AJCH8RXUrsN8KtHzEAbi5LjIPLKAeSJkYyDiIXQdf2fl1l8+jBWoAzKMiG/GnuDJ47z3nUTU6e9FvNokkfiWeZzg/pH5e2qj4N8RDa1RQqOFoVCWoPJ9DlgCAT+BiyiOAe0HHVRTVz/C59vgb3+jd/f66CI2vXwSobB9/mOefr+YPPMy+23qVBIPMfp2/nP/HeJ6n0VGMMCjxEgkSPYHhhnj59tQVY1dueLlzBwByAJ7kzHHt2J0Fs3XTA5lSRyD3zxIHJ5Pf21HN4DoPmoWcckMYk+5IAj8oGT2iNXYeIVMAgRA+mM0+DJHB4jJnXjr3jdaSEgiYu/LvHef6Gg1PEHhDbU1+7UKchSPp6v7w+Qj8tc98OV0G9pruai0yHNnmfiKfAJ97rcHkgjmRq4b7xsgoksw8wL6UBujtGORIAA7lgIk6531jwfUTbjdVb2JnzKcyaakyoFx59+wzyBkO0rXqBxkZMRcJmIwD8J4xkc+8626O/ZRE9yCHVoxjPbGJyOZjXH/BnjiptQtHct5tAgi5hL0hI+frQAzbyOBMW66pRdWhqZDK6yrIysmeMzBB9/n8tBN7feK5gEZyEJlW4BKk/CQYiP0zrfQcxM9wec8XTz/e9veNV5TBGSxjtz7ENOD3B7gxidT9CrdEZPfIuUHtj4hIGNBlAwYBnnEBvlIOCfmdbCtIB9/cR/I8aw0D+X8wfYg/Tt/RyqZ7EfX/jQetNNNA0018J0Hxz/X+mobf1RFrWsrfhJJz/AAwVHfMEyIx7CRxaQJIMkgnI5JzMiDx7cCO0X1Ok0zCyO5MXDHpgL8YmQZH5i4AIOqjKwxUY8Kxf1A8QZaPl2nAIugtj3RWmDUqQPm3J98qsXccGf5a+dT3yJgqWqkD7sNyGMEuJIA+LJyYYCSCNUzrO+eoB51SjIJimal1oNwxTAU1GORJIMqwUfxBq9f3tTcgK7CnQY5QVlLN6iEud1Im4H0pGTPIA1Vm6eqGRLKUypWQFZPLYgIBdg3Sne3KhxNupo5ZWDmJkhWLBSATEo9oAJHKEEN7fDCdSrkonquimBcbQba0lT6LS7KaX4AJ9JgsokMO5pQ3woKYYKBAIt8yspGOB96PV/C4OCpmNq1DQqlXLWVMVGViGsxZUwQVYYm4zhhgcy+yixqTEm030hFzlBUaDbAF6PTc2AzaGw1snH1KyopIm4KLSokGRykH1hQ3YcMuCcaBU2D1Vm6CIZDxDqGkww7+rJHciAUF15+z/AMdAFdnvvQwhUqMCFiQBTcng9lqHDwfYFuZ9B6n5BNOrlRlCv4ZMMIB+GQfn6SfYa2PEvV6AdVFLzTbN4a22eCptMkAzxA+cwA/TdZFttfIOM5+mf9dQ3U+hypCsSIIgz/8ALJ9/11yLwB9pTUKYoVi1fbgRxNWgvAwTNVF9gSRI+HC67HsOohlVqbq1NhKmSUMYIDfhYGQVPEcc6DnHV+gHNwAJ5JVSTHEEg3c9j3Eaq2/6UJICraZmVJWZngsT/Q7Aa73VFJ0ZmIUKCXmBAAyWnER39u+uU+JBtt4DT2tQqSQqpuEKU3OSAKhkqSA2HEE49OdBSBt/JfbMlt3moFMcAzMScemRge3fXb9r0Tz9uS/FRePcH/jvrhVfbuu42qWnFUh1gqFYMEgoT6GGRbIngZGumeOPGW5obuntdkwVKVK5yFVyzohY0zcD6Qop5WDL840HN+tdHbbV6lGoDNO0Kc5pgyjSGBKxIIYwCrZGQdzpfiupsXp0VDVVb1PSYkZJIYoVAKsWzEWkkyJzqz+I+t0Oo7Y1KlJ6W6pKfKemPMSoYkpjIuMcyF9znVE2nSGrVPh8sN92im5mUSFUi3BYMwntAiIAkO27fdo6I6kMrhWB7+oel+fT9cxznU3sakoAS0e3xcdwTnnMGeP1om2vpFQit6AFFsEwoAAMqJxyvBliMhlNm6VvFdbsLPpaOUkdmEzgyCDwe8g6CzpUaT3X5/OIIP6yDwY7Z1ua0tsuJHuODMGM85/KTjW1ROP1+ff376D3pppoGmmvNQkAkZMGP6AJ/loNesgUMWYkQTkCB+YXED37e+qR4i675qlaEKqsPvG5YzAFPgoGMqahHF0YhtSHWadeuzK6s1OIRadykN7srrD/ACJJAgekcmH3nTUFoqlpMgH0MpxlRUagFggZDHtoK7SoEuwuSrLw8mQpsgrl7jVODBAFpjkqW979MBi7U/UCSKlvuCAGLU2UkRBJiR3QanK21K04/eFZYeaDwZtuYXiAD6cAjDQAI1D7rbWktTTyla9vT6kMqouqUoAfIWXTmBJtclg8dPELfe7pJBV6YWyWi1kCgoghhOQQ57KsVWq4mjcwIalRqEhoLFqD2pCjH7sspHIVZzGrC1cAhaCliHwqmRlBUPlmfQLTApt6JsOF1A7pBMG0BCqlmgLDAUxEt6S1M1ahIBlRPy0EctGUVRKn02kLaWZQ7swhSylfMVQbZBbj4RrZ6XuR5ltUCnVcRmLGBZiD6fSjMS5kGHyfSSI19puMBWAK3MzsFAmRazxBAA+6wSuUWCPTPneUVY8IIElQAJqOCxFjkhGceZC2jggPCqNB6690kXkWtm7083TDSJxMqZiJ9RBBDAQjUbBa4FRcEBgbgABcysue6mVlYH4onVt6PuBWUpVMuhgkwC0wQwjhv0ysjIuG5V6KhI9FwktTYYCtJOR2JN0GBmeGOQ5zVtWGpzgD4viUtkSw9OQWI74aQO9o8K+KNztXLUir0mJNWk0hDaTe0Fha5JUXiINt0cH34rpbdQwKHzGpvbZgh5TyyYIBHuCDyh9pqm5BWmqAA3n1TIJCEQsngFruCeBkEtIdF8QfaMdwi0qJI2waaorG1qhWJo38eWMGWgMWAYKPSZyvtabqhX7xKq4ZJvYMocSY9LzcRFpDNTxAnXL+n7ZRRRpALmsxGD6AjKkXYJV6bQR8N4M5MWfoHXv2YmnUuO3Yx2Y03KmSG/vIzso+EqT3NwTXiLoRBo7wfe+UUtqAGWXFl44MEo4OPQCPVCgXDpXhvaNVNapWYVpqMyQVINR7muvW4wcSLe4PykPDXTBuNgCwku9eLvxJ59WwTnFrEqRiGwINutjonVKrq1EOn7RQIV1cXNHKsyiGUle49M5EiJDd2nStoB6aND0m39wqZPzZeD7+/cnGt0dORg6FQQwsf0quLfdVE59uJ15oLWkE1FJ7qViIOeGzyP1H017/AGhgAzBivIKeqeD2yR/poNfy6AlbaZtFxCotoHNxBBAIAnXn/wACpEk0yysPS1rRzmCpBUEXT8OJPvrbpoAyssgZuFog3C648QZ9pHqOMyM1GGMRYQQWA4MyeY4J54OM45DVal5JRi7RJUgsLYIweBkED6An5RJJ9I1H9TcGpSXPpJqNGcWmmoj3LOCP7h9tbm0SFGZ7fLB4jtoM2mmmgawb5ytNyFLkKxCggFiAYALYBPEnGs+h0FC6l43obb/8qjuaU5yyR7Ytq29uwHGtnpXi3YVwDR3g9U2rVJWTOQBVAdgJGASOMatNWkRwW+l8k/k4I/nqF6n4d21cEVdvTYsIMr5bH39SYbvoNPc7NC4cLb7OklT3NygkNkA+m7jtBOoDeUCtS1TCN8AXAvDkMA2YJI+EgHLFXOTrQ6x4U3GzlunVargG5trXYGIIIZCYLBSARDNxjONY9n1Ubylc34wibqkQoFOp8K1bWlhLrZaZMoJHxMAi92Wqi1CEFS5ahEJ94rzesepHUAQQD+9pzNhGomogVvXCAz5oVgQpBCm1UUgFQSAQFlobMWiX31KL74MIyVFqHMg/iLVIemAxknNtWbsHWi6vTIQzeCoEhYlDKupcKK11Jv8AC1IxyNBHbjbzUn01GEBymbC7MQAIIUWqq4BbkSSqk6dB0VolQCBimwDNBlTSKrLlSwMhrcEkGSwsbAO7Qq0agkCoRKOrGQpMgnMG0wQwJWQJ1F9SY0qqVCDTYAIzellIPqYK7MAVAWsCCoyQQBggNLq2zV182lZRqUlvYJhQo/FCgETkk8i30zgtK9O8TJaF3B8moPTUuELIUlSGAtyBMGCYFoYERir7TzKZVJiSlNUYMSKm0DyYwVJJiefmTrW3W1p1GVmzcKbYustqLSOJyVtpuQhaVJGRAOgiQWr7ksT/AAgsJJIgm61RI9F3vi4ggRqFq1wxqVAPTBC5IZQAFWZLEgLaJkcsATnU1udv5O1LEIGcJTQ8ZMGqAGgYCg3SYLELEY89L6bNdKNTAuBMYFtNi1bkgCAGwQCDUKz6ToJldo2KTGClJKcgiAzUb2JjOCapyR8EjJJ1n3VKaLtaEqXXOsBhySVLxz6WGQfheFBJOvB3paaj8PUuzkEsBatoEwH8oesRbXb0icTnQhcVR1wVuF4BLibXBPIIZ3JOR6+Y0HUfs3//AFu1xB8mjdPv5KfpiNSPW+l06sH4KsQlQA3D2BgglcnE9zEc6jfs7qA7KgF48ii36pb/APTVg3YxdMR/kf8ATvoKe3W623Nm4+8ggS0X5MBr1ADqTwYUzAMHGpXa+IKFQKFcgsZAYAxK3ziCRifSe+McbvVelrXS0m1lk03HK+49ivYj6dxOqvt+l+XU9aU2MDzKZAPJi9TblTanbBpgDloC3UYBHsxFrLESojHNoIERJ4PGtTY7hVepa03MS0gghgxUyCAYtCiePTjEa9rs7f3ZYHm1sjHzmJ9hMf56jN506wNVT4eTLXAyR8NxkD+wZ9hEAEM5AbcMpCvFHbE3KW/FuQSIxOD+U8amdiTE/hIBXMnj3gEiIyc86q/ROpUxuQtc2vWpUrLgQGZalSoQGiASaoIWZPaY1ctA0000DTTTQYvKB4xzxxznHEzOsVSi3GGHtH+YOP0I1H1fDqBmejUq0XclmtcspYmSSjTE/wBm3Xwtu6QNwo10AMkMaLfKAQy/mXGg+7vaXC2Ll/gcmQexWp8SHnmRwARrk3iPZVNnuX3FHIb01qLqZe4+oOoUyzKuSAweREWk66psev0qlQUmFSlV7JUEN+TqSjD6nOtXxT00PTIYiVBsMdjhlkg2jiVMqYAgaDnNLq1OsZphDAVWQAXlACnlsC0OB6oMwASguPqCooRFeRCYZWFpNNSRfLMpQAOWYMCMNKyWGqj1Gi1H1EC9AFe8MkGLmHlmSoKklrcGSTAbE/4c66tZTt9yyVWR2yAFV0YHzUYAwWVWY97rF+K1joMG23bUWdKsMqAtUkEkUhTx6c3gkfETP3bfiZV18rio9GpQP3tlPIYguXpuVYXNhmuRwVYSL1Mfh1P77ogV0dvPtQqtSoGDK1GouHqOJJUEEF5WDUqmfUxHtaVj3VHCkgeZVUAh0pKqVHaEtRSDtqkEkBWa0jJ0FZ2G8BtVouDUoloiK8M3JaTTqqc5i4kKCNY7LVW4kU0oUQ7YMLZuEJIJBum0E9smIXU5vvDTUWBRQPUBcgYKAUUGKYMrb5SC3Kn0kkEAarPiEivV8hLvKpkeYykG6pBhCIIYLCziJV/72g0aLHdVf2itcKSkmktpIAPLGVjy8cEwfUeSdWTb7H0332qRYjcmwR5zj8Jg+kGDNziDOZDpfSbEY1RYlIxVZMFmIEUqRGVUgoxY5SQoyLqcht6STSR/JvLNFEkKqolOFSIIwtVCqmB/noKx1MASpgRaXtDC0K1uYmD+5cA3GaQJWNZuiO6ujMYKny6lhkSB5avaT6bvXTJjlFkgIZsm/wCmKXJNMl/UWRxDvSYQ6o5IDWCJWWken8YjDsdhdUBBLBGgFCzM6CQQ4UOtRlNsn3Se8EL54HCU9tTCg2rTFIBQXjyqtVfwkmeOR+Z7WRaisIzkcEFTH0IB1zj/AMMvOUEZJ+6qgk2wxHpBQ5bORxmRis72jUpOUatWpgDBV3U3NDXLBmSCYGADIwLF0HZtmwBKZlOeODxrS8QdPvFytY65B7fME9lIEE8gCe2qB4Y+0F6J8vqEXGAK1km0AyHVCSUU3feD2IMfFrpe03q1klGX5MpDIc9m4PEEYI+WDoIzo/UJVpuHlYZWX4THqUgYuETC4h1IkEE+fFu283akIcgh4mQ0Hgng5II+ajtrLuKbJVSoCQjkUq4xhjijUnuZhDj1Cop/DGsnVgfLPB4MgEAoGBI+RIkRPcn6BzCoL0NKqwvFRkUVFe1pAKgkzJhCAxkXcScavH2fdaaoj7esX8ykTb5hBdqeIuMm4rcBdJuUo0kk6rPiKgaGYDEtUARwCCFpkKvzB8847wcRAGbwiEq7sOW9VFrabFiZUL5ZR8Qagubkn94O5B0HUNNNNA0000AHWhu4DSwNP2qKcY/jx9fiBHznXnp7kXzMAvAgg4q1JMHJJFue+D31shy6goSp9iB7TDfkex/XQQnXei06y21fu2/BURjTye6sM0nnPcExN/Arew8Svtah2XUXZo/dbkoFlY9IqZKt3F4gGGkAqxFt3VNoIpwrf+k5+7fPAMegn3GM5B1SvEFddxSelVVy6hz5LH/zFM25RRT/AHqx6hF0G0gmAAHzxd4TVvvqUez5NoQ/E0KVMRIunE54OuKV7kcVALXQK6wDPDVMW+kKBYYk8dpZV6d4Q8SPtf8Ayu7BqUEuRWtZyiD08ES9MjLU8wDcvpwkF4z6GivU8s/dsB5TBVsK1KZsIqH0qmLQ4A+G0x6QgWTwh1kbiiGpWjy/3qShmlUuDLUpm0WoCjBpBNNXWWIcGzNtjSdSxc4FJrrnvKglW5glqVxLGCxpoLpAY8N6Wtba1zVpibGUt5a8NapNptIQG9lhsENawgxrr/RfGFDcbRqlSotI0kBIGbSpD0iKRN1SGAgAthmUk/E4a/ivq77Oi1GmpWvJpUmX4TCqfNtmSyU3UnBW5lWfwiu+F9mtBLn8yEpvUW1g1ySHuQ/ESc3KO7YiQW2un9Mrbyuu6rF6Zmzb0ybgKaq1oJUi4XBrj6R5hPpYLreTo7lwA1Skxq3tRa16bmjUAc0qigeTcbgblhrjKd9Bv9J6QWanQPwUhdVjF+4eWfI4UMzGIwM99TNDaX/GrKGYFZAYpVX0kTwFIg9rpaZDiYPqfj+nQqmluKNbbwwZ7RSMqxiR6vUpYqSwDHkNbqa2Pi3YVhdS3atcYK1BiObWlVgcwScTAkGCGWts5Qox8t0BZfR5tOB6b0VhNscpMCQObW1h6NtWIK1KdVaaqCpNRqgBb4ohgzrnBgAG4ccS4poyKVKuhzT7p3UQ49LAy2VN0GDMnX1+k04BehQUzyImTEzK2s0j5zHGg+eUAAwDH2F94lcCDfzznt7ar/iPpgaHD2RHJB9IJ9IMxI7Tm2MEqNWWjtCGYeXTggSEYo5A7EAKDH+EHWp1GmyEfvLSYF0AqeVDtn0n1ATwYH4tBRqHh1tzSuincWsMXUzdTGQbJnFzJmIkQJJ15p9D3W1JZWFElv3tFiuCSyMxsKOLi6mmQcWxxIufRaIDvTj0wGAXBVuYBHLYkRkWrMHmZambchah4MAC4MOCPhKVB+V3uRoKr4N8VvuXbab8UzVKlSySt4gkSIEEqQ6ER6STCxmz0gWUUnDMaX3Tnsx9Ko0jALK6ufbI95oPizoPl1ae5o+mIHmKIYyQ1Noj4gLj6oBKtJINurzsesF6H7Sqg1WpFLGNgapSqFIn1FRex9zBHMaCneNaz+ci3ELTpI9S1ZId6jVSounAULjkjHPM54D2FjKWHrCtcQ2DwpIwAwKpQJju6mBrW6r4feo9P1A1nDhqoUYcEMHsY5QFSLZwkCTjVo8P7cUQqe6hYE/9NYJg8AC0e+VmedBOaaaaBpppoPhXM99YaIAJERPq/wBD/wDWPkQO2s+vhGg0d3SObgXptyO64jHuPpnnnVf8SdAFamCKhlc0qwJDIf4WZPUUJ/TPINpttQEgwYMGDzB7GO+tJpyUAvA9aGPV2z2zGGxx8o0HCupUS1Y06pFKuKhgWMRdbaKqLi+W8t7lMBgzeqcZPD+89DUaizQYCymQCyF2KuAKH7oSVJAPpuzGAL19pXhPzKJ3NBYqossIBa2QSMYa2A0EkG2DcIGobwf4f/abqW7R1ZajOgcK8CoPNJ8xqdzfeNUEyJFpzOQhulL5LCptXWsItdMGUyXDIcMhlp/P4TjVp6X4N6ZunXd0PMVVkPSU4uJPpZYJYST6ciRAjIMnU8AeU19CoxYNcLm9YJnioRM5Gf7MZnX39q/ZX8zc0GWQA1emhA9PHm2ykj3bGBBbEBL7rai20kMlNUYMQLrTcHhvYqHxmJH5eNvtzTcj4Qjtc0CyHDPJEggesDsBaedS3Ta1DcKK1KolZCCtysGU5F0gYu9McT21VPFVbz79nti6zFKsR2X1EKt3C/EMdmEYiQ5h4x3DdV3sUFinTTy6LKkggEs9TCi4OSVC8WgkgE5l+j/ZlXq8gKrM7uHYQxyPXYk8nCjHpnXSPBHg2ns6IV1R6jZYxMfIFpJ4HJ7DmJNrVQMARoOa7HwnvNiA23KAyb1pAGi69vMoemWiM0wGMc9tb+x8T7danl7hF2W5aJV48tzAAKlwuOBb6HMfDwdXzWHd7VKqFKqLURhDK6hlI9ipwdBo+QrCLAe/3ZKn624K++DrIu2ukMxdSIIYC4T7SJ/UnjUMn2e7BWuSi9M9rK9dAv8AdVagCcdgNeavhConq2m+3VJh+GrUO5pNkGClaSMYlSIn30G/ToeU4BHqI9LdyV5XLZnnPB/va2dxt7RObZtMc2OcH5WOZB7KDqO6bW3dwpbqgoIPorUCWotHe1gWotzgi3teeNWJ1BBBEg4P0OgrnUtlfScNiLiSMRyzZPtVRvornUB4IptVAYH/AMrRqVmDCIqOTTKBLFAZUZakwILQBMHVi6n0p98DTrBqO1n1Uw1tStnIcqfRTPtJLd7dS/7CFSnTpBaaU4CqoAAAUhQF4gYx8h7aDAKRObQHaQYj0LPE8TjPuQOwGs9BYqsP7CR+r/8Af89ZVpWgwATM5MSfmc/0Br6lL1lvcKsf3Sxmf8X8tBl0000DTTTQNNNNA0000DTTTQNNNNBhTaIHLhFDthmCgMfqeTr2aS3XWi7iYz+v5n9de9NA0000DTTTQNNNNA0000DTTTQNNNNA0000DTTTQNNNNA0000DTTTQNNNNA0000DTTTQNNNNA0000DTTTQNNNNA0000DTTT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34" name="Picture 6" descr="http://upload.wikimedia.org/wikipedia/commons/4/40/Jacques_Pierre_Brissot_de_Warville.gif"/>
          <p:cNvPicPr>
            <a:picLocks noChangeAspect="1" noChangeArrowheads="1"/>
          </p:cNvPicPr>
          <p:nvPr/>
        </p:nvPicPr>
        <p:blipFill>
          <a:blip r:embed="rId2"/>
          <a:srcRect/>
          <a:stretch>
            <a:fillRect/>
          </a:stretch>
        </p:blipFill>
        <p:spPr bwMode="auto">
          <a:xfrm>
            <a:off x="5572132" y="1952646"/>
            <a:ext cx="3326874" cy="4190998"/>
          </a:xfrm>
          <a:prstGeom prst="rect">
            <a:avLst/>
          </a:prstGeom>
          <a:noFill/>
        </p:spPr>
      </p:pic>
      <p:sp>
        <p:nvSpPr>
          <p:cNvPr id="7" name="Rettangolo 6"/>
          <p:cNvSpPr/>
          <p:nvPr/>
        </p:nvSpPr>
        <p:spPr>
          <a:xfrm>
            <a:off x="5072066" y="6345816"/>
            <a:ext cx="4572000" cy="369332"/>
          </a:xfrm>
          <a:prstGeom prst="rect">
            <a:avLst/>
          </a:prstGeom>
        </p:spPr>
        <p:txBody>
          <a:bodyPr>
            <a:spAutoFit/>
          </a:bodyPr>
          <a:lstStyle/>
          <a:p>
            <a:r>
              <a:rPr lang="fr-FR" dirty="0" smtClean="0"/>
              <a:t>Jacques Pierre </a:t>
            </a:r>
            <a:r>
              <a:rPr lang="fr-FR" b="1" dirty="0" smtClean="0"/>
              <a:t>Brissot</a:t>
            </a:r>
            <a:r>
              <a:rPr lang="fr-FR" dirty="0" smtClean="0"/>
              <a:t> (1754 - 1793)</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The Girondina </a:t>
            </a:r>
            <a:r>
              <a:rPr lang="it-IT" dirty="0" err="1" smtClean="0"/>
              <a:t>constitution</a:t>
            </a:r>
            <a:endParaRPr lang="it-IT" dirty="0"/>
          </a:p>
        </p:txBody>
      </p:sp>
      <p:sp>
        <p:nvSpPr>
          <p:cNvPr id="3" name="Segnaposto contenuto 2"/>
          <p:cNvSpPr>
            <a:spLocks noGrp="1"/>
          </p:cNvSpPr>
          <p:nvPr>
            <p:ph sz="quarter" idx="1"/>
          </p:nvPr>
        </p:nvSpPr>
        <p:spPr>
          <a:xfrm>
            <a:off x="214282" y="1714488"/>
            <a:ext cx="8715436" cy="4857760"/>
          </a:xfrm>
        </p:spPr>
        <p:txBody>
          <a:bodyPr>
            <a:normAutofit fontScale="85000" lnSpcReduction="20000"/>
          </a:bodyPr>
          <a:lstStyle/>
          <a:p>
            <a:r>
              <a:rPr lang="en-US" dirty="0" smtClean="0"/>
              <a:t>he first French </a:t>
            </a:r>
            <a:r>
              <a:rPr lang="en-US" dirty="0" err="1" smtClean="0"/>
              <a:t>Montesquievan</a:t>
            </a:r>
            <a:r>
              <a:rPr lang="en-US" dirty="0" smtClean="0"/>
              <a:t>-style charter was drawn up by the Constituent Assembly in 1791: its characteristics were still spoiled by a </a:t>
            </a:r>
            <a:r>
              <a:rPr lang="en-US" dirty="0" smtClean="0">
                <a:effectLst>
                  <a:outerShdw blurRad="38100" dist="38100" dir="2700000" algn="tl">
                    <a:srgbClr val="000000">
                      <a:alpha val="43137"/>
                    </a:srgbClr>
                  </a:outerShdw>
                </a:effectLst>
              </a:rPr>
              <a:t>difficult compromise between the monarchy and the bourgeoisie</a:t>
            </a:r>
            <a:r>
              <a:rPr lang="en-US" dirty="0" smtClean="0"/>
              <a:t>.</a:t>
            </a:r>
          </a:p>
          <a:p>
            <a:r>
              <a:rPr lang="en-US" dirty="0" smtClean="0"/>
              <a:t>The so-called "</a:t>
            </a:r>
            <a:r>
              <a:rPr lang="en-US" dirty="0" err="1" smtClean="0"/>
              <a:t>Girondina</a:t>
            </a:r>
            <a:r>
              <a:rPr lang="en-US" dirty="0" smtClean="0"/>
              <a:t> constitution" was strongly "</a:t>
            </a:r>
            <a:r>
              <a:rPr lang="en-US" dirty="0" err="1" smtClean="0"/>
              <a:t>Americanising</a:t>
            </a:r>
            <a:r>
              <a:rPr lang="en-US" dirty="0" smtClean="0"/>
              <a:t>" in that it was designed on the basis of the provision of primary assemblies - which recalled the overseas county assemblies provided for by the constitution of Massachusetts - to which it was conferred:</a:t>
            </a:r>
          </a:p>
          <a:p>
            <a:pPr lvl="1"/>
            <a:r>
              <a:rPr lang="en-US" dirty="0" smtClean="0">
                <a:solidFill>
                  <a:srgbClr val="002060"/>
                </a:solidFill>
                <a:effectLst>
                  <a:outerShdw blurRad="38100" dist="38100" dir="2700000" algn="tl">
                    <a:srgbClr val="000000">
                      <a:alpha val="43137"/>
                    </a:srgbClr>
                  </a:outerShdw>
                </a:effectLst>
              </a:rPr>
              <a:t>the right to legislative initiative</a:t>
            </a:r>
          </a:p>
          <a:p>
            <a:pPr lvl="1"/>
            <a:r>
              <a:rPr lang="en-US" dirty="0" smtClean="0">
                <a:solidFill>
                  <a:srgbClr val="002060"/>
                </a:solidFill>
                <a:effectLst>
                  <a:outerShdw blurRad="38100" dist="38100" dir="2700000" algn="tl">
                    <a:srgbClr val="000000">
                      <a:alpha val="43137"/>
                    </a:srgbClr>
                  </a:outerShdw>
                </a:effectLst>
              </a:rPr>
              <a:t>the right to express oneself by referendum on the laws proposed by the single chamber legislative body</a:t>
            </a:r>
          </a:p>
          <a:p>
            <a:pPr lvl="1"/>
            <a:r>
              <a:rPr lang="en-US" dirty="0" smtClean="0">
                <a:solidFill>
                  <a:srgbClr val="002060"/>
                </a:solidFill>
                <a:effectLst>
                  <a:outerShdw blurRad="38100" dist="38100" dir="2700000" algn="tl">
                    <a:srgbClr val="000000">
                      <a:alpha val="43137"/>
                    </a:srgbClr>
                  </a:outerShdw>
                </a:effectLst>
              </a:rPr>
              <a:t>the possibility of initiating a process of censorship of ordinary laws</a:t>
            </a:r>
          </a:p>
          <a:p>
            <a:pPr lvl="1"/>
            <a:r>
              <a:rPr lang="en-US" dirty="0" smtClean="0">
                <a:solidFill>
                  <a:srgbClr val="002060"/>
                </a:solidFill>
                <a:effectLst>
                  <a:outerShdw blurRad="38100" dist="38100" dir="2700000" algn="tl">
                    <a:srgbClr val="000000">
                      <a:alpha val="43137"/>
                    </a:srgbClr>
                  </a:outerShdw>
                </a:effectLst>
              </a:rPr>
              <a:t>the provision of a mechanism for constitutional revision as an embankment to the threat of deterioration of the constitution by the legislature. </a:t>
            </a:r>
          </a:p>
          <a:p>
            <a:endParaRPr lang="en-US" dirty="0" smtClean="0"/>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Montagnard</a:t>
            </a:r>
            <a:r>
              <a:rPr lang="it-IT" dirty="0" smtClean="0"/>
              <a:t> </a:t>
            </a:r>
            <a:r>
              <a:rPr lang="it-IT" dirty="0" err="1" smtClean="0"/>
              <a:t>constitution</a:t>
            </a:r>
            <a:r>
              <a:rPr lang="it-IT" dirty="0" smtClean="0"/>
              <a:t> </a:t>
            </a:r>
            <a:endParaRPr lang="it-IT" dirty="0"/>
          </a:p>
        </p:txBody>
      </p:sp>
      <p:sp>
        <p:nvSpPr>
          <p:cNvPr id="3" name="Segnaposto contenuto 2"/>
          <p:cNvSpPr>
            <a:spLocks noGrp="1"/>
          </p:cNvSpPr>
          <p:nvPr>
            <p:ph sz="quarter" idx="1"/>
          </p:nvPr>
        </p:nvSpPr>
        <p:spPr>
          <a:xfrm>
            <a:off x="301752" y="1714520"/>
            <a:ext cx="8503920" cy="4572000"/>
          </a:xfrm>
        </p:spPr>
        <p:txBody>
          <a:bodyPr>
            <a:normAutofit fontScale="92500" lnSpcReduction="20000"/>
          </a:bodyPr>
          <a:lstStyle/>
          <a:p>
            <a:r>
              <a:rPr lang="en-US" dirty="0" smtClean="0"/>
              <a:t>In addition to these characteristics of representative democracy, there was also the provision for strict control by primary assemblies over legislative power.</a:t>
            </a:r>
          </a:p>
          <a:p>
            <a:r>
              <a:rPr lang="en-US" dirty="0" smtClean="0"/>
              <a:t>In them is evident the reference to the constitution of Philadelphia, which provided for an examination of the people on the laws and a "censorial" control on the constitution</a:t>
            </a:r>
          </a:p>
          <a:p>
            <a:r>
              <a:rPr lang="en-US" dirty="0" smtClean="0"/>
              <a:t>These characters will constitute the most significant differences from the </a:t>
            </a:r>
            <a:r>
              <a:rPr lang="en-US" dirty="0" err="1" smtClean="0"/>
              <a:t>Montagnard</a:t>
            </a:r>
            <a:r>
              <a:rPr lang="en-US" dirty="0" smtClean="0"/>
              <a:t> project that was developed - the day after the Jacobin </a:t>
            </a:r>
            <a:r>
              <a:rPr lang="en-US" i="1" dirty="0" smtClean="0"/>
              <a:t>coup d'état </a:t>
            </a:r>
            <a:r>
              <a:rPr lang="en-US" dirty="0" smtClean="0"/>
              <a:t>that marked the exit of the </a:t>
            </a:r>
            <a:r>
              <a:rPr lang="en-US" dirty="0" err="1" smtClean="0"/>
              <a:t>Girondists</a:t>
            </a:r>
            <a:r>
              <a:rPr lang="en-US" dirty="0" smtClean="0"/>
              <a:t> - by a </a:t>
            </a:r>
            <a:r>
              <a:rPr lang="en-US" i="1" dirty="0" err="1" smtClean="0"/>
              <a:t>Comité</a:t>
            </a:r>
            <a:r>
              <a:rPr lang="en-US" i="1" dirty="0" smtClean="0"/>
              <a:t> de Constitution</a:t>
            </a:r>
            <a:r>
              <a:rPr lang="en-US" dirty="0" smtClean="0"/>
              <a:t>, which saw in Marie-Jean </a:t>
            </a:r>
            <a:r>
              <a:rPr lang="en-US" dirty="0" err="1" smtClean="0"/>
              <a:t>Hérault</a:t>
            </a:r>
            <a:r>
              <a:rPr lang="en-US" dirty="0" smtClean="0"/>
              <a:t> de </a:t>
            </a:r>
            <a:r>
              <a:rPr lang="en-US" dirty="0" err="1" smtClean="0"/>
              <a:t>Séchelles</a:t>
            </a:r>
            <a:r>
              <a:rPr lang="en-US" dirty="0" smtClean="0"/>
              <a:t> the main editor. </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never applied constitution</a:t>
            </a:r>
            <a:endParaRPr lang="it-IT" dirty="0"/>
          </a:p>
        </p:txBody>
      </p:sp>
      <p:sp>
        <p:nvSpPr>
          <p:cNvPr id="3" name="Segnaposto contenuto 2"/>
          <p:cNvSpPr>
            <a:spLocks noGrp="1"/>
          </p:cNvSpPr>
          <p:nvPr>
            <p:ph sz="quarter" idx="1"/>
          </p:nvPr>
        </p:nvSpPr>
        <p:spPr>
          <a:xfrm>
            <a:off x="500034" y="1785926"/>
            <a:ext cx="8305638" cy="4313122"/>
          </a:xfrm>
        </p:spPr>
        <p:txBody>
          <a:bodyPr>
            <a:normAutofit lnSpcReduction="10000"/>
          </a:bodyPr>
          <a:lstStyle/>
          <a:p>
            <a:r>
              <a:rPr lang="en-US" dirty="0" smtClean="0"/>
              <a:t>This constitution </a:t>
            </a:r>
            <a:r>
              <a:rPr lang="en-US" dirty="0" smtClean="0">
                <a:solidFill>
                  <a:srgbClr val="002060"/>
                </a:solidFill>
              </a:rPr>
              <a:t>was approved on 24 June 1793</a:t>
            </a:r>
            <a:r>
              <a:rPr lang="en-US" dirty="0" smtClean="0"/>
              <a:t>.</a:t>
            </a:r>
          </a:p>
          <a:p>
            <a:r>
              <a:rPr lang="en-US" dirty="0" smtClean="0"/>
              <a:t>It was never applied because of internal difficulties, such as the </a:t>
            </a:r>
            <a:r>
              <a:rPr lang="en-US" dirty="0" smtClean="0">
                <a:effectLst>
                  <a:outerShdw blurRad="38100" dist="38100" dir="2700000" algn="tl">
                    <a:srgbClr val="000000">
                      <a:alpha val="43137"/>
                    </a:srgbClr>
                  </a:outerShdw>
                </a:effectLst>
              </a:rPr>
              <a:t>threat of the federalist revolt </a:t>
            </a:r>
            <a:r>
              <a:rPr lang="en-US" dirty="0" smtClean="0"/>
              <a:t>and the popular pressure of the Angry and the </a:t>
            </a:r>
            <a:r>
              <a:rPr lang="en-US" dirty="0" err="1" smtClean="0"/>
              <a:t>Sanculots</a:t>
            </a:r>
            <a:r>
              <a:rPr lang="en-US" dirty="0" smtClean="0"/>
              <a:t>, who did not allow it to govern in compliance with constitutional rules.</a:t>
            </a:r>
          </a:p>
          <a:p>
            <a:r>
              <a:rPr lang="en-US" dirty="0" smtClean="0"/>
              <a:t>It contained </a:t>
            </a:r>
            <a:r>
              <a:rPr lang="en-US" dirty="0" smtClean="0">
                <a:effectLst>
                  <a:outerShdw blurRad="38100" dist="38100" dir="2700000" algn="tl">
                    <a:srgbClr val="000000">
                      <a:alpha val="43137"/>
                    </a:srgbClr>
                  </a:outerShdw>
                </a:effectLst>
              </a:rPr>
              <a:t>regulatory provisions which significantly reduced the role of primary assemblies </a:t>
            </a:r>
            <a:r>
              <a:rPr lang="en-US" dirty="0" smtClean="0"/>
              <a:t>and which made the right of censure in practice inapplicable. </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constitution of August 22, 1795</a:t>
            </a:r>
            <a:endParaRPr lang="it-IT" dirty="0"/>
          </a:p>
        </p:txBody>
      </p:sp>
      <p:sp>
        <p:nvSpPr>
          <p:cNvPr id="4" name="Segnaposto contenuto 3"/>
          <p:cNvSpPr>
            <a:spLocks noGrp="1"/>
          </p:cNvSpPr>
          <p:nvPr>
            <p:ph sz="quarter" idx="1"/>
          </p:nvPr>
        </p:nvSpPr>
        <p:spPr>
          <a:xfrm>
            <a:off x="214282" y="1714488"/>
            <a:ext cx="8662828" cy="4902348"/>
          </a:xfrm>
        </p:spPr>
        <p:txBody>
          <a:bodyPr>
            <a:normAutofit fontScale="85000" lnSpcReduction="20000"/>
          </a:bodyPr>
          <a:lstStyle/>
          <a:p>
            <a:r>
              <a:rPr lang="en-US" dirty="0" smtClean="0"/>
              <a:t>The constitution of the 5 </a:t>
            </a:r>
            <a:r>
              <a:rPr lang="en-US" dirty="0" err="1" smtClean="0"/>
              <a:t>fruttidoro</a:t>
            </a:r>
            <a:r>
              <a:rPr lang="en-US" dirty="0" smtClean="0"/>
              <a:t> of the year III (22 August 1795), was launched after the fall of Robespierre and the dissolution of the Public Health Committee.</a:t>
            </a:r>
          </a:p>
          <a:p>
            <a:r>
              <a:rPr lang="en-US" dirty="0" smtClean="0"/>
              <a:t>It was the </a:t>
            </a:r>
            <a:r>
              <a:rPr lang="en-US" dirty="0" smtClean="0">
                <a:effectLst>
                  <a:outerShdw blurRad="38100" dist="38100" dir="2700000" algn="tl">
                    <a:srgbClr val="000000">
                      <a:alpha val="43137"/>
                    </a:srgbClr>
                  </a:outerShdw>
                </a:effectLst>
              </a:rPr>
              <a:t>most exported and imitated constitutional example of a bourgeois solution </a:t>
            </a:r>
            <a:r>
              <a:rPr lang="en-US" dirty="0" smtClean="0"/>
              <a:t>for the entire French revolutionary movement from 1789 to the end of the Convention. </a:t>
            </a:r>
          </a:p>
          <a:p>
            <a:r>
              <a:rPr lang="en-US" dirty="0" smtClean="0"/>
              <a:t>In it the </a:t>
            </a:r>
            <a:r>
              <a:rPr lang="en-US" i="1" dirty="0" smtClean="0">
                <a:effectLst>
                  <a:outerShdw blurRad="38100" dist="38100" dir="2700000" algn="tl">
                    <a:srgbClr val="000000">
                      <a:alpha val="43137"/>
                    </a:srgbClr>
                  </a:outerShdw>
                </a:effectLst>
              </a:rPr>
              <a:t>Commission des </a:t>
            </a:r>
            <a:r>
              <a:rPr lang="en-US" i="1" dirty="0" err="1" smtClean="0">
                <a:effectLst>
                  <a:outerShdw blurRad="38100" dist="38100" dir="2700000" algn="tl">
                    <a:srgbClr val="000000">
                      <a:alpha val="43137"/>
                    </a:srgbClr>
                  </a:outerShdw>
                </a:effectLst>
              </a:rPr>
              <a:t>Onze</a:t>
            </a:r>
            <a:r>
              <a:rPr lang="en-US" i="1" dirty="0" smtClean="0">
                <a:effectLst>
                  <a:outerShdw blurRad="38100" dist="38100" dir="2700000" algn="tl">
                    <a:srgbClr val="000000">
                      <a:alpha val="43137"/>
                    </a:srgbClr>
                  </a:outerShdw>
                </a:effectLst>
              </a:rPr>
              <a:t> </a:t>
            </a:r>
            <a:r>
              <a:rPr lang="en-US" dirty="0" smtClean="0"/>
              <a:t>unanimously adopted the </a:t>
            </a:r>
            <a:r>
              <a:rPr lang="en-US" dirty="0" smtClean="0">
                <a:effectLst>
                  <a:outerShdw blurRad="38100" dist="38100" dir="2700000" algn="tl">
                    <a:srgbClr val="000000">
                      <a:alpha val="43137"/>
                    </a:srgbClr>
                  </a:outerShdw>
                </a:effectLst>
              </a:rPr>
              <a:t>bicameral system </a:t>
            </a:r>
            <a:r>
              <a:rPr lang="en-US" dirty="0" smtClean="0"/>
              <a:t>with the provision of two chambers elected for three years called </a:t>
            </a:r>
            <a:r>
              <a:rPr lang="en-US" i="1" dirty="0" err="1" smtClean="0">
                <a:solidFill>
                  <a:srgbClr val="002060"/>
                </a:solidFill>
                <a:effectLst>
                  <a:outerShdw blurRad="38100" dist="38100" dir="2700000" algn="tl">
                    <a:srgbClr val="000000">
                      <a:alpha val="43137"/>
                    </a:srgbClr>
                  </a:outerShdw>
                </a:effectLst>
              </a:rPr>
              <a:t>Conseil</a:t>
            </a:r>
            <a:r>
              <a:rPr lang="en-US" i="1" dirty="0" smtClean="0">
                <a:solidFill>
                  <a:srgbClr val="002060"/>
                </a:solidFill>
                <a:effectLst>
                  <a:outerShdw blurRad="38100" dist="38100" dir="2700000" algn="tl">
                    <a:srgbClr val="000000">
                      <a:alpha val="43137"/>
                    </a:srgbClr>
                  </a:outerShdw>
                </a:effectLst>
              </a:rPr>
              <a:t> des </a:t>
            </a:r>
            <a:r>
              <a:rPr lang="en-US" i="1" dirty="0" err="1" smtClean="0">
                <a:solidFill>
                  <a:srgbClr val="002060"/>
                </a:solidFill>
                <a:effectLst>
                  <a:outerShdw blurRad="38100" dist="38100" dir="2700000" algn="tl">
                    <a:srgbClr val="000000">
                      <a:alpha val="43137"/>
                    </a:srgbClr>
                  </a:outerShdw>
                </a:effectLst>
              </a:rPr>
              <a:t>Anciens</a:t>
            </a:r>
            <a:r>
              <a:rPr lang="en-US" i="1" dirty="0" smtClean="0">
                <a:solidFill>
                  <a:srgbClr val="002060"/>
                </a:solidFill>
                <a:effectLst>
                  <a:outerShdw blurRad="38100" dist="38100" dir="2700000" algn="tl">
                    <a:srgbClr val="000000">
                      <a:alpha val="43137"/>
                    </a:srgbClr>
                  </a:outerShdw>
                </a:effectLst>
              </a:rPr>
              <a:t> and </a:t>
            </a:r>
            <a:r>
              <a:rPr lang="en-US" i="1" dirty="0" err="1" smtClean="0">
                <a:solidFill>
                  <a:srgbClr val="002060"/>
                </a:solidFill>
                <a:effectLst>
                  <a:outerShdw blurRad="38100" dist="38100" dir="2700000" algn="tl">
                    <a:srgbClr val="000000">
                      <a:alpha val="43137"/>
                    </a:srgbClr>
                  </a:outerShdw>
                </a:effectLst>
              </a:rPr>
              <a:t>Conseil</a:t>
            </a:r>
            <a:r>
              <a:rPr lang="en-US" i="1" dirty="0" smtClean="0">
                <a:solidFill>
                  <a:srgbClr val="002060"/>
                </a:solidFill>
                <a:effectLst>
                  <a:outerShdw blurRad="38100" dist="38100" dir="2700000" algn="tl">
                    <a:srgbClr val="000000">
                      <a:alpha val="43137"/>
                    </a:srgbClr>
                  </a:outerShdw>
                </a:effectLst>
              </a:rPr>
              <a:t> des </a:t>
            </a:r>
            <a:r>
              <a:rPr lang="en-US" i="1" dirty="0" err="1" smtClean="0">
                <a:solidFill>
                  <a:srgbClr val="002060"/>
                </a:solidFill>
                <a:effectLst>
                  <a:outerShdw blurRad="38100" dist="38100" dir="2700000" algn="tl">
                    <a:srgbClr val="000000">
                      <a:alpha val="43137"/>
                    </a:srgbClr>
                  </a:outerShdw>
                </a:effectLst>
              </a:rPr>
              <a:t>Cinq</a:t>
            </a:r>
            <a:r>
              <a:rPr lang="en-US" i="1" dirty="0" smtClean="0">
                <a:solidFill>
                  <a:srgbClr val="002060"/>
                </a:solidFill>
                <a:effectLst>
                  <a:outerShdw blurRad="38100" dist="38100" dir="2700000" algn="tl">
                    <a:srgbClr val="000000">
                      <a:alpha val="43137"/>
                    </a:srgbClr>
                  </a:outerShdw>
                </a:effectLst>
              </a:rPr>
              <a:t> cent</a:t>
            </a:r>
            <a:r>
              <a:rPr lang="en-US" dirty="0" smtClean="0"/>
              <a:t> (inspired by the Senate of the United States of America). </a:t>
            </a:r>
          </a:p>
          <a:p>
            <a:r>
              <a:rPr lang="en-US" dirty="0" smtClean="0"/>
              <a:t>The aim of this system was </a:t>
            </a:r>
            <a:r>
              <a:rPr lang="en-US" dirty="0" smtClean="0">
                <a:effectLst>
                  <a:outerShdw blurRad="38100" dist="38100" dir="2700000" algn="tl">
                    <a:srgbClr val="000000">
                      <a:alpha val="43137"/>
                    </a:srgbClr>
                  </a:outerShdw>
                </a:effectLst>
              </a:rPr>
              <a:t>to prevent a single representative assembly from suffocating the powers </a:t>
            </a:r>
            <a:r>
              <a:rPr lang="en-US" dirty="0" smtClean="0"/>
              <a:t>of the other constitutional powers, as had already been the case in the past with the Constituent Assembly, the National Legislative Assembly and the Convention.</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ban on the perpetuation of the mandates</a:t>
            </a:r>
            <a:endParaRPr lang="it-IT" dirty="0"/>
          </a:p>
        </p:txBody>
      </p:sp>
      <p:sp>
        <p:nvSpPr>
          <p:cNvPr id="3" name="Segnaposto contenuto 2"/>
          <p:cNvSpPr>
            <a:spLocks noGrp="1"/>
          </p:cNvSpPr>
          <p:nvPr>
            <p:ph sz="quarter" idx="1"/>
          </p:nvPr>
        </p:nvSpPr>
        <p:spPr>
          <a:xfrm>
            <a:off x="301752" y="1571644"/>
            <a:ext cx="8503920" cy="4572000"/>
          </a:xfrm>
        </p:spPr>
        <p:txBody>
          <a:bodyPr>
            <a:normAutofit/>
          </a:bodyPr>
          <a:lstStyle/>
          <a:p>
            <a:r>
              <a:rPr lang="it-IT" dirty="0" smtClean="0"/>
              <a:t>To prevent forms of perpetuation in representative mandates, the commission predicted - following the example of the Constitution of Philadelphia - that </a:t>
            </a:r>
            <a:r>
              <a:rPr lang="it-IT" dirty="0" smtClean="0">
                <a:solidFill>
                  <a:srgbClr val="C00000"/>
                </a:solidFill>
              </a:rPr>
              <a:t>Deputies could not stand down simultaneously</a:t>
            </a:r>
          </a:p>
          <a:p>
            <a:r>
              <a:rPr lang="it-IT" dirty="0" smtClean="0"/>
              <a:t>The 53-55 articles settled, in fact: </a:t>
            </a:r>
          </a:p>
          <a:p>
            <a:pPr lvl="1"/>
            <a:r>
              <a:rPr lang="it-IT" dirty="0" smtClean="0">
                <a:solidFill>
                  <a:srgbClr val="C00000"/>
                </a:solidFill>
              </a:rPr>
              <a:t>the annual renewal of one third of the members of the two Councils;</a:t>
            </a:r>
          </a:p>
          <a:p>
            <a:pPr lvl="1"/>
            <a:r>
              <a:rPr lang="it-IT" dirty="0" smtClean="0">
                <a:solidFill>
                  <a:srgbClr val="C00000"/>
                </a:solidFill>
              </a:rPr>
              <a:t>a ban on the candidacy of the outgoing members for a third term until after the legislative period of two years; </a:t>
            </a:r>
          </a:p>
          <a:p>
            <a:pPr lvl="1"/>
            <a:r>
              <a:rPr lang="it-IT" dirty="0" smtClean="0">
                <a:solidFill>
                  <a:srgbClr val="C00000"/>
                </a:solidFill>
              </a:rPr>
              <a:t>the ban to be members of the legislative body for more than six consecutive years</a:t>
            </a:r>
            <a:endParaRPr lang="it-IT"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The organization of executive power</a:t>
            </a:r>
            <a:endParaRPr lang="it-IT" dirty="0"/>
          </a:p>
        </p:txBody>
      </p:sp>
      <p:sp>
        <p:nvSpPr>
          <p:cNvPr id="3" name="Segnaposto contenuto 2"/>
          <p:cNvSpPr>
            <a:spLocks noGrp="1"/>
          </p:cNvSpPr>
          <p:nvPr>
            <p:ph sz="quarter" idx="1"/>
          </p:nvPr>
        </p:nvSpPr>
        <p:spPr>
          <a:xfrm>
            <a:off x="285720" y="1571612"/>
            <a:ext cx="8519952" cy="4527436"/>
          </a:xfrm>
        </p:spPr>
        <p:txBody>
          <a:bodyPr>
            <a:normAutofit fontScale="92500" lnSpcReduction="10000"/>
          </a:bodyPr>
          <a:lstStyle/>
          <a:p>
            <a:r>
              <a:rPr lang="en-US" dirty="0" smtClean="0"/>
              <a:t>The </a:t>
            </a:r>
            <a:r>
              <a:rPr lang="en-US" dirty="0" err="1" smtClean="0"/>
              <a:t>organisation</a:t>
            </a:r>
            <a:r>
              <a:rPr lang="en-US" dirty="0" smtClean="0"/>
              <a:t> of the executive power, on the other hand, was widely debated in the Commission, which was divided between </a:t>
            </a:r>
            <a:r>
              <a:rPr lang="en-US" dirty="0" smtClean="0">
                <a:effectLst>
                  <a:outerShdw blurRad="38100" dist="38100" dir="2700000" algn="tl">
                    <a:srgbClr val="000000">
                      <a:alpha val="43137"/>
                    </a:srgbClr>
                  </a:outerShdw>
                </a:effectLst>
              </a:rPr>
              <a:t>those who claimed it should have a </a:t>
            </a:r>
            <a:r>
              <a:rPr lang="en-US" dirty="0" err="1" smtClean="0">
                <a:effectLst>
                  <a:outerShdw blurRad="38100" dist="38100" dir="2700000" algn="tl">
                    <a:srgbClr val="000000">
                      <a:alpha val="43137"/>
                    </a:srgbClr>
                  </a:outerShdw>
                </a:effectLst>
              </a:rPr>
              <a:t>monocratic</a:t>
            </a:r>
            <a:r>
              <a:rPr lang="en-US" dirty="0" smtClean="0">
                <a:effectLst>
                  <a:outerShdw blurRad="38100" dist="38100" dir="2700000" algn="tl">
                    <a:srgbClr val="000000">
                      <a:alpha val="43137"/>
                    </a:srgbClr>
                  </a:outerShdw>
                </a:effectLst>
              </a:rPr>
              <a:t> structure </a:t>
            </a:r>
            <a:r>
              <a:rPr lang="en-US" dirty="0" smtClean="0"/>
              <a:t>- following the example of the President of the American States with the power of veto over the Councils - </a:t>
            </a:r>
            <a:r>
              <a:rPr lang="en-US" dirty="0" smtClean="0">
                <a:effectLst>
                  <a:outerShdw blurRad="38100" dist="38100" dir="2700000" algn="tl">
                    <a:srgbClr val="000000">
                      <a:alpha val="43137"/>
                    </a:srgbClr>
                  </a:outerShdw>
                </a:effectLst>
              </a:rPr>
              <a:t>and those who preferred a collegial solution. </a:t>
            </a:r>
          </a:p>
          <a:p>
            <a:r>
              <a:rPr lang="en-US" dirty="0" smtClean="0"/>
              <a:t>The </a:t>
            </a:r>
            <a:r>
              <a:rPr lang="en-US" dirty="0" err="1" smtClean="0">
                <a:effectLst>
                  <a:outerShdw blurRad="38100" dist="38100" dir="2700000" algn="tl">
                    <a:srgbClr val="000000">
                      <a:alpha val="43137"/>
                    </a:srgbClr>
                  </a:outerShdw>
                </a:effectLst>
              </a:rPr>
              <a:t>monocratic</a:t>
            </a:r>
            <a:r>
              <a:rPr lang="en-US" dirty="0" smtClean="0">
                <a:effectLst>
                  <a:outerShdw blurRad="38100" dist="38100" dir="2700000" algn="tl">
                    <a:srgbClr val="000000">
                      <a:alpha val="43137"/>
                    </a:srgbClr>
                  </a:outerShdw>
                </a:effectLst>
              </a:rPr>
              <a:t> idea </a:t>
            </a:r>
            <a:r>
              <a:rPr lang="en-US" dirty="0" smtClean="0"/>
              <a:t>could not be agreed on because there were too many fears of a return to dictatorship like that of Robespierre and so the </a:t>
            </a:r>
            <a:r>
              <a:rPr lang="en-US" dirty="0" smtClean="0">
                <a:effectLst>
                  <a:outerShdw blurRad="38100" dist="38100" dir="2700000" algn="tl">
                    <a:srgbClr val="000000">
                      <a:alpha val="43137"/>
                    </a:srgbClr>
                  </a:outerShdw>
                </a:effectLst>
              </a:rPr>
              <a:t>collegial solution prevailed </a:t>
            </a:r>
            <a:r>
              <a:rPr lang="en-US" dirty="0" smtClean="0"/>
              <a:t>in the number of five members who would make up the executive council, which was called the Directory. </a:t>
            </a:r>
            <a:endParaRPr lang="it-IT" dirty="0" smtClean="0"/>
          </a:p>
          <a:p>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Directory </a:t>
            </a:r>
            <a:endParaRPr lang="it-IT" dirty="0"/>
          </a:p>
        </p:txBody>
      </p:sp>
      <p:sp>
        <p:nvSpPr>
          <p:cNvPr id="3" name="Segnaposto contenuto 2"/>
          <p:cNvSpPr>
            <a:spLocks noGrp="1"/>
          </p:cNvSpPr>
          <p:nvPr>
            <p:ph sz="quarter" idx="1"/>
          </p:nvPr>
        </p:nvSpPr>
        <p:spPr>
          <a:xfrm>
            <a:off x="357158" y="1643050"/>
            <a:ext cx="8448514" cy="4455998"/>
          </a:xfrm>
        </p:spPr>
        <p:txBody>
          <a:bodyPr/>
          <a:lstStyle/>
          <a:p>
            <a:r>
              <a:rPr lang="en-US" dirty="0" smtClean="0"/>
              <a:t>Unlike the President of the American States, the Directory </a:t>
            </a:r>
            <a:r>
              <a:rPr lang="en-US" dirty="0" smtClean="0">
                <a:effectLst>
                  <a:outerShdw blurRad="38100" dist="38100" dir="2700000" algn="tl">
                    <a:srgbClr val="000000">
                      <a:alpha val="43137"/>
                    </a:srgbClr>
                  </a:outerShdw>
                </a:effectLst>
              </a:rPr>
              <a:t>was not granted the right of veto</a:t>
            </a:r>
            <a:r>
              <a:rPr lang="en-US" dirty="0" smtClean="0"/>
              <a:t>, but only the </a:t>
            </a:r>
            <a:r>
              <a:rPr lang="en-US" dirty="0" smtClean="0">
                <a:effectLst>
                  <a:outerShdw blurRad="38100" dist="38100" dir="2700000" algn="tl">
                    <a:srgbClr val="000000">
                      <a:alpha val="43137"/>
                    </a:srgbClr>
                  </a:outerShdw>
                </a:effectLst>
              </a:rPr>
              <a:t>possibility of suggesting legislative solutions </a:t>
            </a:r>
            <a:r>
              <a:rPr lang="en-US" dirty="0" smtClean="0"/>
              <a:t>without participating in the drafting of draft laws. </a:t>
            </a:r>
          </a:p>
          <a:p>
            <a:r>
              <a:rPr lang="en-US" dirty="0" smtClean="0"/>
              <a:t>This meant a weakness in the executive power resulting from a </a:t>
            </a:r>
            <a:r>
              <a:rPr lang="en-US" dirty="0" smtClean="0">
                <a:effectLst>
                  <a:outerShdw blurRad="38100" dist="38100" dir="2700000" algn="tl">
                    <a:srgbClr val="000000">
                      <a:alpha val="43137"/>
                    </a:srgbClr>
                  </a:outerShdw>
                </a:effectLst>
              </a:rPr>
              <a:t>bad separation of powers </a:t>
            </a:r>
            <a:r>
              <a:rPr lang="en-US" dirty="0" smtClean="0"/>
              <a:t>that had made gears divided - not separated - into two different compartments, without there being any balance. </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Medieval</a:t>
            </a:r>
            <a:r>
              <a:rPr lang="it-IT" dirty="0" smtClean="0"/>
              <a:t> Constitutionalism</a:t>
            </a:r>
            <a:endParaRPr lang="it-IT" dirty="0"/>
          </a:p>
        </p:txBody>
      </p:sp>
      <p:sp>
        <p:nvSpPr>
          <p:cNvPr id="3" name="Segnaposto contenuto 2"/>
          <p:cNvSpPr>
            <a:spLocks noGrp="1"/>
          </p:cNvSpPr>
          <p:nvPr>
            <p:ph sz="quarter" idx="1"/>
          </p:nvPr>
        </p:nvSpPr>
        <p:spPr>
          <a:xfrm>
            <a:off x="357158" y="1785926"/>
            <a:ext cx="8448514" cy="4572032"/>
          </a:xfrm>
        </p:spPr>
        <p:txBody>
          <a:bodyPr>
            <a:normAutofit fontScale="92500" lnSpcReduction="10000"/>
          </a:bodyPr>
          <a:lstStyle/>
          <a:p>
            <a:r>
              <a:rPr lang="it-IT" sz="2800" dirty="0" smtClean="0"/>
              <a:t>In these </a:t>
            </a:r>
            <a:r>
              <a:rPr lang="it-IT" sz="2800" dirty="0" err="1" smtClean="0"/>
              <a:t>experiences</a:t>
            </a:r>
            <a:r>
              <a:rPr lang="it-IT" sz="2800" dirty="0" smtClean="0"/>
              <a:t> </a:t>
            </a:r>
            <a:r>
              <a:rPr lang="en-US" sz="2800" dirty="0" smtClean="0"/>
              <a:t>it is possible to detect</a:t>
            </a:r>
            <a:r>
              <a:rPr lang="it-IT" sz="2800" dirty="0" smtClean="0"/>
              <a:t>:</a:t>
            </a:r>
          </a:p>
          <a:p>
            <a:pPr lvl="1"/>
            <a:r>
              <a:rPr lang="it-IT" sz="2800" dirty="0" smtClean="0">
                <a:solidFill>
                  <a:srgbClr val="C00000"/>
                </a:solidFill>
              </a:rPr>
              <a:t>on the one hand, </a:t>
            </a:r>
            <a:r>
              <a:rPr lang="en-US" sz="2800" dirty="0" smtClean="0">
                <a:solidFill>
                  <a:srgbClr val="002060"/>
                </a:solidFill>
              </a:rPr>
              <a:t>the tendency to give </a:t>
            </a:r>
            <a:r>
              <a:rPr lang="en-US" sz="2800" dirty="0" smtClean="0">
                <a:solidFill>
                  <a:srgbClr val="002060"/>
                </a:solidFill>
                <a:effectLst>
                  <a:outerShdw blurRad="38100" dist="38100" dir="2700000" algn="tl">
                    <a:srgbClr val="000000">
                      <a:alpha val="43137"/>
                    </a:srgbClr>
                  </a:outerShdw>
                </a:effectLst>
              </a:rPr>
              <a:t>written form to the constitutional structures </a:t>
            </a:r>
            <a:r>
              <a:rPr lang="en-US" sz="2800" dirty="0" smtClean="0">
                <a:solidFill>
                  <a:srgbClr val="002060"/>
                </a:solidFill>
              </a:rPr>
              <a:t>of the various components of an ordered and pluralistic society</a:t>
            </a:r>
            <a:endParaRPr lang="it-IT" sz="2800" dirty="0" smtClean="0">
              <a:solidFill>
                <a:srgbClr val="002060"/>
              </a:solidFill>
            </a:endParaRPr>
          </a:p>
          <a:p>
            <a:pPr lvl="1"/>
            <a:r>
              <a:rPr lang="it-IT" sz="2800" dirty="0" smtClean="0">
                <a:solidFill>
                  <a:srgbClr val="C00000"/>
                </a:solidFill>
              </a:rPr>
              <a:t>on the </a:t>
            </a:r>
            <a:r>
              <a:rPr lang="it-IT" sz="2800" dirty="0" err="1" smtClean="0">
                <a:solidFill>
                  <a:srgbClr val="C00000"/>
                </a:solidFill>
              </a:rPr>
              <a:t>other</a:t>
            </a:r>
            <a:r>
              <a:rPr lang="it-IT" sz="2800" dirty="0" smtClean="0">
                <a:solidFill>
                  <a:srgbClr val="C00000"/>
                </a:solidFill>
              </a:rPr>
              <a:t> </a:t>
            </a:r>
            <a:r>
              <a:rPr lang="it-IT" sz="2800" dirty="0" err="1" smtClean="0">
                <a:solidFill>
                  <a:srgbClr val="C00000"/>
                </a:solidFill>
              </a:rPr>
              <a:t>hand</a:t>
            </a:r>
            <a:r>
              <a:rPr lang="it-IT" sz="2800" dirty="0" smtClean="0">
                <a:solidFill>
                  <a:srgbClr val="C00000"/>
                </a:solidFill>
              </a:rPr>
              <a:t>, </a:t>
            </a:r>
            <a:r>
              <a:rPr lang="en-US" sz="2800" dirty="0" smtClean="0">
                <a:solidFill>
                  <a:srgbClr val="002060"/>
                </a:solidFill>
              </a:rPr>
              <a:t>the tendency towards differentiation and the articulation of decision-making processes </a:t>
            </a:r>
            <a:endParaRPr lang="it-IT" sz="2800" dirty="0" smtClean="0">
              <a:solidFill>
                <a:srgbClr val="002060"/>
              </a:solidFill>
            </a:endParaRPr>
          </a:p>
          <a:p>
            <a:r>
              <a:rPr lang="en-US" sz="2800" dirty="0" smtClean="0"/>
              <a:t>These are rudimentary mechanisms for regulating the structures of domination, which must be </a:t>
            </a:r>
            <a:r>
              <a:rPr lang="en-US" sz="2800" dirty="0" err="1" smtClean="0"/>
              <a:t>contextualised</a:t>
            </a:r>
            <a:r>
              <a:rPr lang="en-US" sz="2800" dirty="0" smtClean="0"/>
              <a:t> within stratified and hierarchical societies.</a:t>
            </a:r>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Attempts to balance of power</a:t>
            </a:r>
            <a:endParaRPr lang="it-IT" dirty="0"/>
          </a:p>
        </p:txBody>
      </p:sp>
      <p:sp>
        <p:nvSpPr>
          <p:cNvPr id="3" name="Segnaposto contenuto 2"/>
          <p:cNvSpPr>
            <a:spLocks noGrp="1"/>
          </p:cNvSpPr>
          <p:nvPr>
            <p:ph sz="quarter" idx="1"/>
          </p:nvPr>
        </p:nvSpPr>
        <p:spPr>
          <a:xfrm>
            <a:off x="301752" y="1527048"/>
            <a:ext cx="8627966" cy="4902348"/>
          </a:xfrm>
        </p:spPr>
        <p:txBody>
          <a:bodyPr>
            <a:normAutofit fontScale="92500" lnSpcReduction="20000"/>
          </a:bodyPr>
          <a:lstStyle/>
          <a:p>
            <a:r>
              <a:rPr lang="en-US" dirty="0" smtClean="0"/>
              <a:t>It should not be forgotten that, in the fifty days of the constituent debate, a</a:t>
            </a:r>
            <a:r>
              <a:rPr lang="en-US" dirty="0" smtClean="0">
                <a:effectLst>
                  <a:outerShdw blurRad="38100" dist="38100" dir="2700000" algn="tl">
                    <a:srgbClr val="000000">
                      <a:alpha val="43137"/>
                    </a:srgbClr>
                  </a:outerShdw>
                </a:effectLst>
              </a:rPr>
              <a:t>ttempts were not lacking to achieve a balance between the abuses of legislative power against the executive power</a:t>
            </a:r>
            <a:r>
              <a:rPr lang="en-US" dirty="0" smtClean="0"/>
              <a:t>. </a:t>
            </a:r>
          </a:p>
          <a:p>
            <a:r>
              <a:rPr lang="en-US" dirty="0" smtClean="0"/>
              <a:t>The proposals were inspired by the institutions provided for in the Constitution of Pennsylvania and were all rejected by the Convention</a:t>
            </a:r>
          </a:p>
          <a:p>
            <a:r>
              <a:rPr lang="en-US" dirty="0" smtClean="0"/>
              <a:t>The first of these was to </a:t>
            </a:r>
            <a:r>
              <a:rPr lang="en-US" dirty="0" smtClean="0">
                <a:effectLst>
                  <a:outerShdw blurRad="38100" dist="38100" dir="2700000" algn="tl">
                    <a:srgbClr val="000000">
                      <a:alpha val="43137"/>
                    </a:srgbClr>
                  </a:outerShdw>
                </a:effectLst>
              </a:rPr>
              <a:t>introduce bodies to control the constitutionality of laws</a:t>
            </a:r>
            <a:r>
              <a:rPr lang="en-US" dirty="0" smtClean="0"/>
              <a:t>, inspired by the institute of Censorship provided for in the Constitution of Pennsylvania. </a:t>
            </a:r>
          </a:p>
          <a:p>
            <a:r>
              <a:rPr lang="en-US" dirty="0" smtClean="0"/>
              <a:t>A first attempt was made by Jacques-Marie </a:t>
            </a:r>
            <a:r>
              <a:rPr lang="en-US" dirty="0" err="1" smtClean="0"/>
              <a:t>Rouzet</a:t>
            </a:r>
            <a:r>
              <a:rPr lang="en-US" dirty="0" smtClean="0"/>
              <a:t>, who proposed in February 1793 the creation </a:t>
            </a:r>
            <a:r>
              <a:rPr lang="en-US" dirty="0" smtClean="0">
                <a:effectLst>
                  <a:outerShdw blurRad="38100" dist="38100" dir="2700000" algn="tl">
                    <a:srgbClr val="000000">
                      <a:alpha val="43137"/>
                    </a:srgbClr>
                  </a:outerShdw>
                </a:effectLst>
              </a:rPr>
              <a:t>of a collegiate body</a:t>
            </a:r>
            <a:r>
              <a:rPr lang="en-US" dirty="0" smtClean="0"/>
              <a:t>, called </a:t>
            </a:r>
            <a:r>
              <a:rPr lang="en-US" dirty="0" err="1" smtClean="0">
                <a:solidFill>
                  <a:srgbClr val="002060"/>
                </a:solidFill>
                <a:effectLst>
                  <a:outerShdw blurRad="38100" dist="38100" dir="2700000" algn="tl">
                    <a:srgbClr val="000000">
                      <a:alpha val="43137"/>
                    </a:srgbClr>
                  </a:outerShdw>
                </a:effectLst>
              </a:rPr>
              <a:t>Eforato</a:t>
            </a:r>
            <a:r>
              <a:rPr lang="en-US" dirty="0" smtClean="0"/>
              <a:t>, of 85 members, which would have to carry out a prior check on the constitutionality of the laws.</a:t>
            </a:r>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solidFill>
                  <a:srgbClr val="C00000"/>
                </a:solidFill>
              </a:rPr>
              <a:t>Jury</a:t>
            </a:r>
            <a:r>
              <a:rPr lang="it-IT" i="1" dirty="0" smtClean="0">
                <a:solidFill>
                  <a:srgbClr val="C00000"/>
                </a:solidFill>
              </a:rPr>
              <a:t> </a:t>
            </a:r>
            <a:r>
              <a:rPr lang="it-IT" i="1" dirty="0" err="1" smtClean="0">
                <a:solidFill>
                  <a:srgbClr val="C00000"/>
                </a:solidFill>
              </a:rPr>
              <a:t>constitutionnaire</a:t>
            </a:r>
            <a:endParaRPr lang="it-IT" dirty="0"/>
          </a:p>
        </p:txBody>
      </p:sp>
      <p:sp>
        <p:nvSpPr>
          <p:cNvPr id="3" name="Segnaposto contenuto 2"/>
          <p:cNvSpPr>
            <a:spLocks noGrp="1"/>
          </p:cNvSpPr>
          <p:nvPr>
            <p:ph sz="quarter" idx="1"/>
          </p:nvPr>
        </p:nvSpPr>
        <p:spPr>
          <a:xfrm>
            <a:off x="301752" y="1500174"/>
            <a:ext cx="5484694" cy="5000660"/>
          </a:xfrm>
        </p:spPr>
        <p:txBody>
          <a:bodyPr>
            <a:normAutofit lnSpcReduction="10000"/>
          </a:bodyPr>
          <a:lstStyle/>
          <a:p>
            <a:r>
              <a:rPr lang="it-IT" dirty="0" smtClean="0"/>
              <a:t>Two years later, the abbot </a:t>
            </a:r>
            <a:r>
              <a:rPr lang="it-IT" dirty="0" err="1" smtClean="0">
                <a:solidFill>
                  <a:srgbClr val="C00000"/>
                </a:solidFill>
              </a:rPr>
              <a:t>Emmanuel</a:t>
            </a:r>
            <a:r>
              <a:rPr lang="it-IT" dirty="0" smtClean="0">
                <a:solidFill>
                  <a:srgbClr val="C00000"/>
                </a:solidFill>
              </a:rPr>
              <a:t> Joseph </a:t>
            </a:r>
            <a:r>
              <a:rPr lang="it-IT" dirty="0" err="1" smtClean="0">
                <a:solidFill>
                  <a:srgbClr val="C00000"/>
                </a:solidFill>
              </a:rPr>
              <a:t>Sieyes</a:t>
            </a:r>
            <a:r>
              <a:rPr lang="it-IT" dirty="0" smtClean="0">
                <a:solidFill>
                  <a:srgbClr val="C00000"/>
                </a:solidFill>
              </a:rPr>
              <a:t> </a:t>
            </a:r>
            <a:r>
              <a:rPr lang="it-IT" dirty="0" err="1" smtClean="0"/>
              <a:t>proposed</a:t>
            </a:r>
            <a:r>
              <a:rPr lang="it-IT" dirty="0" smtClean="0"/>
              <a:t> the introduction of a </a:t>
            </a:r>
            <a:r>
              <a:rPr lang="it-IT" i="1" dirty="0" err="1" smtClean="0">
                <a:solidFill>
                  <a:srgbClr val="C00000"/>
                </a:solidFill>
              </a:rPr>
              <a:t>jury</a:t>
            </a:r>
            <a:r>
              <a:rPr lang="it-IT" i="1" dirty="0" smtClean="0">
                <a:solidFill>
                  <a:srgbClr val="C00000"/>
                </a:solidFill>
              </a:rPr>
              <a:t> </a:t>
            </a:r>
            <a:r>
              <a:rPr lang="it-IT" i="1" dirty="0" err="1" smtClean="0">
                <a:solidFill>
                  <a:srgbClr val="C00000"/>
                </a:solidFill>
              </a:rPr>
              <a:t>constitutionnaire</a:t>
            </a:r>
            <a:r>
              <a:rPr lang="it-IT" dirty="0" smtClean="0">
                <a:solidFill>
                  <a:srgbClr val="C00000"/>
                </a:solidFill>
              </a:rPr>
              <a:t> </a:t>
            </a:r>
          </a:p>
          <a:p>
            <a:r>
              <a:rPr lang="en-US" dirty="0" smtClean="0"/>
              <a:t>It would have been up to it to pronounce "</a:t>
            </a:r>
            <a:r>
              <a:rPr lang="en-US" i="1" dirty="0" smtClean="0"/>
              <a:t>on the violations and attacks on the Constitution, which will be denounced by the Council of Seniors, the Council of the Five Hundred, the Electoral Assemblies, the Primary Assemblies, the Court of Cassation</a:t>
            </a:r>
            <a:r>
              <a:rPr lang="en-US" dirty="0" smtClean="0"/>
              <a:t>". </a:t>
            </a:r>
            <a:endParaRPr lang="it-IT" dirty="0"/>
          </a:p>
        </p:txBody>
      </p:sp>
      <p:sp>
        <p:nvSpPr>
          <p:cNvPr id="1026" name="AutoShape 2" descr="Risultati immagini per abate sieyÃ¨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Risultati immagini per abate sieyÃ¨s"/>
          <p:cNvPicPr>
            <a:picLocks noChangeAspect="1" noChangeArrowheads="1"/>
          </p:cNvPicPr>
          <p:nvPr/>
        </p:nvPicPr>
        <p:blipFill>
          <a:blip r:embed="rId2"/>
          <a:srcRect/>
          <a:stretch>
            <a:fillRect/>
          </a:stretch>
        </p:blipFill>
        <p:spPr bwMode="auto">
          <a:xfrm>
            <a:off x="5965800" y="1714488"/>
            <a:ext cx="2982954" cy="392909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reasons for the rejection of the project</a:t>
            </a:r>
            <a:endParaRPr lang="it-IT" dirty="0"/>
          </a:p>
        </p:txBody>
      </p:sp>
      <p:sp>
        <p:nvSpPr>
          <p:cNvPr id="3" name="Segnaposto contenuto 2"/>
          <p:cNvSpPr>
            <a:spLocks noGrp="1"/>
          </p:cNvSpPr>
          <p:nvPr>
            <p:ph sz="quarter" idx="1"/>
          </p:nvPr>
        </p:nvSpPr>
        <p:spPr>
          <a:xfrm>
            <a:off x="285720" y="1643050"/>
            <a:ext cx="8503920" cy="4857784"/>
          </a:xfrm>
        </p:spPr>
        <p:txBody>
          <a:bodyPr>
            <a:normAutofit fontScale="92500" lnSpcReduction="10000"/>
          </a:bodyPr>
          <a:lstStyle/>
          <a:p>
            <a:r>
              <a:rPr lang="en-US" dirty="0" smtClean="0"/>
              <a:t>What were the reasons for the rejection of these projects by the Convention? </a:t>
            </a:r>
          </a:p>
          <a:p>
            <a:r>
              <a:rPr lang="en-US" dirty="0" smtClean="0"/>
              <a:t>The answer to this question is to be found in the conviction of the twelve Commissioners: </a:t>
            </a:r>
          </a:p>
          <a:p>
            <a:pPr lvl="1"/>
            <a:r>
              <a:rPr lang="en-US" dirty="0" smtClean="0">
                <a:solidFill>
                  <a:srgbClr val="002060"/>
                </a:solidFill>
              </a:rPr>
              <a:t>that there was </a:t>
            </a:r>
            <a:r>
              <a:rPr lang="en-US" dirty="0" smtClean="0">
                <a:solidFill>
                  <a:srgbClr val="002060"/>
                </a:solidFill>
                <a:effectLst>
                  <a:outerShdw blurRad="38100" dist="38100" dir="2700000" algn="tl">
                    <a:srgbClr val="000000">
                      <a:alpha val="43137"/>
                    </a:srgbClr>
                  </a:outerShdw>
                </a:effectLst>
              </a:rPr>
              <a:t>no need for external inspectors of the Constitution </a:t>
            </a:r>
            <a:r>
              <a:rPr lang="en-US" dirty="0" smtClean="0">
                <a:solidFill>
                  <a:srgbClr val="002060"/>
                </a:solidFill>
              </a:rPr>
              <a:t>who were feared might end up overtaking the others</a:t>
            </a:r>
          </a:p>
          <a:p>
            <a:pPr lvl="1"/>
            <a:r>
              <a:rPr lang="en-US" dirty="0" smtClean="0">
                <a:solidFill>
                  <a:srgbClr val="002060"/>
                </a:solidFill>
              </a:rPr>
              <a:t>but that it was sufficient to provide those who held these powers with guarantees capable of resisting any kind of attack on the powers themselves </a:t>
            </a:r>
          </a:p>
          <a:p>
            <a:r>
              <a:rPr lang="en-US" dirty="0" smtClean="0"/>
              <a:t>In fact, the Council of Censors of Pennsylvania itself was considered </a:t>
            </a:r>
            <a:r>
              <a:rPr lang="en-US" dirty="0" smtClean="0">
                <a:effectLst>
                  <a:outerShdw blurRad="38100" dist="38100" dir="2700000" algn="tl">
                    <a:srgbClr val="000000">
                      <a:alpha val="43137"/>
                    </a:srgbClr>
                  </a:outerShdw>
                </a:effectLst>
              </a:rPr>
              <a:t>ineffective in preventing all violations</a:t>
            </a:r>
            <a:r>
              <a:rPr lang="en-US" dirty="0" smtClean="0"/>
              <a:t>, to the extent that there was legitimate doubt that preventive action would serve no purpose. </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85786" y="1047744"/>
            <a:ext cx="7772400" cy="1524000"/>
          </a:xfrm>
        </p:spPr>
        <p:txBody>
          <a:bodyPr>
            <a:normAutofit fontScale="90000"/>
          </a:bodyPr>
          <a:lstStyle/>
          <a:p>
            <a:pPr lvl="0"/>
            <a:r>
              <a:rPr lang="it-IT" i="1" dirty="0" smtClean="0"/>
              <a:t>The Italian constitutions of the Jacobin triennium (1796-1799). </a:t>
            </a:r>
            <a:br>
              <a:rPr lang="it-IT" i="1" dirty="0" smtClean="0"/>
            </a:br>
            <a:endParaRPr lang="it-IT" dirty="0"/>
          </a:p>
        </p:txBody>
      </p:sp>
      <p:sp>
        <p:nvSpPr>
          <p:cNvPr id="14338" name="AutoShape 2" descr="data:image/jpeg;base64,/9j/4AAQSkZJRgABAQAAAQABAAD/2wCEAAkGBxQSEhUUEhQVFhQVFxUYFRgWGBgUFxgWFRcZGBUYFxcYHSkgGB0nGxYYITEhJSkrLi4uGB8zODMsNygtLisBCgoKDg0OFxAQFSwcHBwsLCwsLCwsLCwsLCwsLCwsLCwsLCwsLCwsLDcsLCwsNywsNywsKzc3LCw3LCwsLCwsLP/AABEIALEBHQMBIgACEQEDEQH/xAAcAAAABwEBAAAAAAAAAAAAAAAAAQIDBAUGBwj/xAA+EAACAQMDAgUCAwUHBAIDAQABAhEAAyEEEjEFQQYTIlFhMnEHQoEUI1KRoTNicrHB4fAVFtHxkqI0Q4Ik/8QAFwEBAQEBAAAAAAAAAAAAAAAAAAECA//EABwRAQEBAQEBAQEBAAAAAAAAAAABESECMUESIv/aAAwDAQACEQMRAD8A6o1Jak6rUC2pZvgY5JOAoHuTioeh1/mcjaxG4DPAgGZAiCY+8+1YdkylLSdwHMAfOPjv80ugUTS1pMUoCrAuaQxptmzThFGSaMChFHRQo6KjAohQoUKEUB0QFFPvUTT9SR7rWVncihm9JAG4kASRzg/yPtUE6lUQFGaoKaE0DQigOjpNHRBzREUKOhBCjBoUKLQpVJpQohDCmzTjGmzQGpo1qjuddm8bVlfM2lQ7AyAWjGMDEmTAkEc4q7BopdAURb3pqxqA4leDwYIkZgifcCftFA+KKgKOgz1/RahmJa7aG2fLi23pJBG5gX9TbSADIGTio/8A0e/M/tLAn6yiqCYwkTPAJ78wfvoGpIFTGlRpum3Vu7zdJXkrmcTtEnsJHYdzmrYCjio761AYksRyEVrhHtuCKdvxP9aCSDRFqZtalXEqQRwYPB9j7H4x+lLBoCin1poCnFqpSgKOKAozRCYo6Ao6A6EUKMmgrus3tlqf7yT2wXA/l71UeHby6jVXtTatkIUW35hczdKkFSLXCqATDHJ3exq163ojfVbRMW2ZS57kKd2wewIUyfj5o+lWouX4UgF1IkECPLUemeRj7YqKswaMmkzRzVQKUKSTSgaAjQIoE0VEHR0Qo6ApowaTRzRChQJqNa1ttm2rcRm9gwJgcmAePmpBoEMai9Q05uW3RW2llYAjkSImlXdUAduS0TtX1NHz2HtmJioydTHmLbdWQvIQtEOQJKhgY3QCYPYGOKNKW5YuI/lWXBvMADAbaluQSzkYXA2qAAeeSSwfu9O1FpGLayFCwWZSIUYmd2CYU/qQIkRfWNMqliqgFzuY9y3Emj1OkS4AHUMFIYA/xCYx9qDO6Pp+ovWyXubVbCqykE2o9O9ScMTtJHtIIzAX1HQ6hUZn1gtrgSoI/wAIkt9RMcZJ4jArSxSL2nV43qG2ncsiYaCJH6Ej9amGsx0zS6q6u5rptqTC4O9rYjawEwk/rODJ4OqC0cUVUMtSacYU21GtRtfJCqDG5oJGCBBJAPYkCJ7Sah6/WJYUKuDKwqLJ5EAL3LQVE5OfYmpFzeS6vb3rPojbEAfmJPM5wO9VXU+kTbc7Q1xoChYAtqxAcpuIm5tn1MZMYgcwHpQ12/vYDaqwwXKB5GxS3NxgNxJHpEwByauxdXdtn1EEx8DBPwM1neqai9u2raZF3AWkRlU3OG3F1b0IJIIgxB+KV+w6i3da4qu7nbLFwEJYQSELfRb7Jzyd2aDSr/z/AN1CTWFmLyq2EDbnb8zDkqZgKscxk8fNQlrVGAUubWlWJdCwVT3Ib6nPL/lGABE06en3jcCkE212sslRaDxgbAQzKkAhSDJIMiKaLFeoEK1x19LEC0gB8xp4BnuxzHZRnvE3TbyBv2ho9QWYBPYE+wx/Ws0NJqdwJS6zetd7XLe5UU4AgwrXIy0SBiO5k6g6qBFu4xKnfDW1G5mA2Bd/pAkmckgH3qo0dCq/pujZVTezMVBiTJJMyzHuc4HAEVYiiAKOgaUKAiKrenXGN29uPDIAOyiCABjAIANWNUX/AFRE13lMYN60roexa2SCpPvGf0NKsXhqPr7/AJdt3gnYrNgEnAJ4HP2pw31Hcf8AMx/KD9qh2tbZ1CsLd1WBDKxU5AyGwcjPf/zQjnvU/E/UUtpfLJbtsfTutAJcSSQTKsySNvJGCTXQPDHW01mmS+gIDjIP5WGGX5g96wTFBpGsm2CyKdMrm27QV3ea3nN6QGCoQA0yeMVffhPofJ0CfvN/mfvNvpi3vA9A2n3k/rUlX18bSKAoTQqsYOhRUqgSaj65SUIAJ+mQOSu4bwPkrNSCKgi9eDuCm5JHl7doG2BO5i2STOI7UEbX3LbrjeDbINtkG0q4mAu9Y45kbYJmo/Qr1y5aBLS1wl3b+BW/s1URAbYFMRiS3eKk9V6Y920y7vXcAQmcJbcgXds9yhInk4qk1Nu+j27aowlz5SrcCiE4NwKZI5diecKO8laTTBBKJEqRuAMkFhILHkkjuaretMWayAhJW6rIDgu6A7QByEBO5mPZYEzVfpekX0uOBu2OWLObn1sIhiBlZJYkLEBFUe9F/wBDvlju37WBUt5oD+WkBU3corRuJGSSB2oNWH7EjdEx/mR8f7U4KyQ6bqzJZBvcIGK3AIzthZn0osED8zEk+1K1PSdTAIJLAbQPNYDYmV3ZgliInkLJyTTRrAKVWd0Wh1BuhrhgAQG3Akz9R2jE5IURCgZkmr6xaCAKOBPJJOTJknPeiHKSVo6KiG6Q1OMaRRo2aQRNONQFKqFoNDtY3LkNdbBI4VQfSig8KOT7k57RYVD6kxCjnbuHmbfqCd4jIzEkZAJqAvVRdkWidnAaSocgAmHPCAdxk5j3qC6I57+3/O1HFV/TL1tUVBdViS5+rceSWAkkwPn2qW2rReXUY3cj6f4vgZH86qH4ottMLr7RIAuISSIAYSZ4x805b1CMSFZSQYMHIPtFA6BR0FoUAo1NAc0qgIisZ1noU69LttUuN5dx1W8xCBtygwQDH1E5xk1szUDUqPOtN3i4v6QCe392lWVn/EWsujRXF2C1fZLxKqwaFRCN4YDOWtjt9XxTXhrV6XVHa1pfOZFvGUjdbuQVhozB9JH93inut2yw1zH8tgIh4iVLuB+uw/pWU/DnqbW9EjFQ9xQyWh6FYqXBWGbO37T9JxistZx0PXdOs+ULfljZOLYG1WMfmUYjvXMF017p2uX9jYKl42hcttlGDEqoBaSIO6Mgj09jW91HiVYIthrjbCZtobgUxticBjuPAPC9pFc08V9Uu6u8mkKhQv0ncDcVd0szsDEhV7E5oeXcAaXVV4XdzpLBusWc21LE5JkTn3xGatZrTNHRiiFCaMgTioa9RBkqruB3VZB9wpP1d+KR1ZSyop+hmAudvTBwfgtAPxULqXVyB5emTfdK/uxEKAud3aVHvwT6Zngq0tatGMKRMTGZAmMj8v6/pTNvRxca4x3O2FxARBkKsfMknkk/Ail6DqrVrz2e6BLKW3tL+lBLuPyyZx2AHFXY6rZx+8T1EgZGSCFIHv6iB9zQSKUBUVNfbb6XU5UYOJYwo+59qaudZsLhrtsZ25aMkEgfy/1oLGKEVFTqVolQLiy/0/PeplEJo6OgKAUilNSaKQ1JIpRFEBQJoppTCkkUVA63qUSy+9ioZGA25fIj0Duc1X9N6RcuW919mWQot2wFAtW1ghCBjc0DdyOBkCp+l6XD+ZdPmPJKkjC5xEycDHMY981Z1DVWnQk37pMbSrDHq3ElyTEy05+ABxUb/tW0Z3M7AtLSTLL/AAM31FeBHYCBzWgWjojPt4ZQfQxtkTBRUUDBCACIAUEgD+8x5M1aaDQraBiNxiWgAmBAGOAAIiplFVAiiWjmhQKAozRTQNDANV/UB+8sn2c/yNt/9qnk1XdWObRmIvJ/9pH+tSrPqlN4vptWWHJ1Ag8gW18tdw7SFn9aw34adHOo0gN4uVS4y2YLLA5YkqwJMk/aPmpnjHWDTNqGN1/3zMoS2plfMtggMyuoAgE7TOZIFaDwjr9NpdBYV7ttfQhYFhh7i+ZBjgkH+lRuHOp+HbNtSRb3SpClmZ2HsN7ElQPiJ9Ncr8e9PSy6XbahV3ulwLifUSs/eLgP+Gu56rWWXT+1t7ZWfWvY5HP/ACK5Z480vmae+VIYHzbqEGR+51LT/wDS+aEaz8Ietedo/KYndZJABEfumJ8vafzAREjjHxW8ArHdD0x01vSo2SlsbLkRuR1XzLZjvjdHcIDyDWkt6zfdCJBUJuc+0kqg/wDq/wD8arFTaVRUBVREuaL94bisVLKqnhhCkxAPHNJbQiIn6vrJyzgDALcx/pjHAmmiWgqB4etSvMKpDDA8zcQSXxJmM9oMRGKC9AtgIJb0EmZgmZwSO2SfuSeTVxRGgon8K2TukvDEtAdlCsZAIVYEgGPsAD8P3fD9plKsCZUiTznBYGMMQAs/wgDjFWwFKFDUDQdKS0SRuY5I3mSJ5j9AB9gAMVPmgaBoDoA0VHNGRPSRSiaFGiDRRS4oiKBs0mKXSaAhSqIClUCloUQNFu5poXRTTNjUK87CCASDBmCOQfY06KAUUxRXGj/nvTZB/wBaB3cKVupnaSfb+tLC0BMx7VV9cJCqZ/8A2WyO35h/4/rVsKgdZUG03Bja2eMMp5/SpVn1y3r3SFXTvvsXN9y+6242vFxzsR7lw+rYdxYATzHIz0G/4e0y2AvlICij1QAxIHq3MMmckz71C1enc6pRH7ptRYA+yWbl04/xquftUjxtrhb0zKGi4yvs+6qW+/0qf5VPxq/WYHT7LubbWLW5zsttsUthUIMkYgXDx/BNUn4ieHVs3g2nBtIzIkAnYd4YuSsgEAKojvFXvgi4LiaJ2yyXrqA9/RYIH9Fp78WNQuywmJF0MZMY8u5H9QKi/q48W6htJobaIS1wGzbRoG6Vj1x2MA/+c1Tfhp1K5qdTqrjtKILaFuN7yxB5Iws4HG75qN+I/VgHRWAmxa3wTALXInj22DOIn5rN+B9Pr11GmVlZLZ1IvNgKXFxCWZu5XYDHbAHarpZx3UGgKh67qNuwoa64QTAnufYe9Rumdf02ocpZvI7qJZVMkCY/zrWufVrRUKMUBihRmkxQGBR0QNHRAopoTSaKOjoAUIomCo5oRQigE0kmiJpBoozSR/rRijLAD5oDpLuBzUXUa9VElgOefYe3vVbd14IknloE4/52/nUta/ldLe/2+ftVf1e/tRjOfbnIEgAfp/WsX1DxYth/U0ld3BgrjcNwyBMEAd+aznU/GJvE7dyj6WzKiHly8HA29/8Ahz/Tc8Yu+oMWdmsu9q8u2bgGG9GN6yJICx+taToHX38kftd1PMI5CMoGPzMSQ33gCuX/APci2yHyzEk8xIb09idhxuzVnZ8cpGy8IGQpIwMwJJgcEH3yKm1qyOlJrWYbkuSpxIKlTkSQQM4pV+7cEHdMZwOx/NiubHrVhSGtXPLOC21gBGedpggbd2Z9u4rRaLxQxlZS7ERkK8cydsjg+xpqfy2I6nBhln5H+orNeI+raq5d8nSpK7ZBkje05UxmADPtE/apmj62l1tgR1Ygn1rAAXLEsDEAUxqdK+oA8nbICuJLAbWJ2knlQdswJOBVTJHMetPqtPqLlnb5dxyqnyibKmVlTKsARBBnEQ32rsYS6vTgt9g91dON7TIZwmWn8xJ795qh654EOrRzdvzeufUQP3WD6dqc4AAknOT3pq5Z1mlsuuocMgTat1WPq9MDzFY4JPfj+dVMlbPX2XdFFttjhlIMA9iG5B7E5rjP4ndSvWdXbLkNsyuZEEQwkKORg/510voPUrlxraGCptI5MZjaO/3Irmv4l9MuXtVfuEk7EQqBJ9DSefeFJj4qEmIn4edX8y/pdKNyhLly5u3CCSjCAgUQYgTuPHzWi/7RbqGtvXPP2WtPdFskjdcJVQW2kEBcNz896z/4NdPS7rmZhmzaLD23syoD8YmtJrOu29JpuqlG23Ll9ltqOzNbRf8AVj+nxVFACOr63yVJ2Xrz3HKxKWbUogTcDt3KFJ7fTjmuw9D6BZ0qItoElEFsMxltoJP6SWMxzXPvwL6QFS/qmybhFtO52qZcx8tA/wD5rp2vuMEOwgOYAJEgEnkjv9qRLvxlfHWlFy9ZW4qNZW1fYkuLbAoU/MVMD1AwCP6QcRotDetda0yhiH3nf6vMi3skhuJlcFvcD2AO6PQQ7G5evXbjQ6gMR5Y3YYbAIX/YVidfY1Gl1J1IulXf0FoDMwU72BEQnokY/gI+afpPjs4o9wrmlvxPql05L3AzoqFmRQFPmhtqtIOQQJPya0HSdYzb7dkl3Ryt2/cbfbRoDEZMt6SDtED1ZIFXUxpbusRcE5+xMe0wMfrUbp3VfNZ18u4uw8tG0kgERBMGDMUzpOo2VUi27XWBlyga4SxySSBH6cCo+j1N83bpW2CrFCodxb2QsGdoYkkADjt2pamL0UqoGne7vi4U2wSNgbBkQCzH1YPsKnTVSwDTTXQCAeWmB9hJP2+fke9I1+rW0jO59KiT/oPvUbpmnMtdcy9yOOFT8qD+hPz9qCzmimkzQoFUIohQiiEGipRpJoogah9SuQvBP2zH3qU1Vt97n5gognbDEyIxMqM9qlWM51dpBltpPAMkkDsRIHvz71z7qHVWsEiz6bZ+oZ2k87sZmfaOOa3visNscsquNpiQDyD7sNxlZxBjjiuKdS1ZuMSSSB27gffPt/75rLt8h3Vao3DvbLrBniRMjB7kGJxgCkai5uADAQpeCCeXJYk+5EAAD2FVqEviYgGJjjv6u3NKZPQOR8x2wMR81rGP61o+kstm2fOEecbZBEl9itvUEKDA3WweZ4ws7q1On6km0lYvat2tpaV/3ttSTDuVn6tgOSIA2gcZzPRPEiIGtXyUXYLStaUQFMlm2mfVmJH2+arLfiG5ZUra9IMgOdxbYSfpzCkgtJgnMTFEbro3ja1LLqtJp2IJDNbthSdvfa2OBjI7e1TtL4p0V+6fKtBbTQohFRleDPwQRETyfvXPtR1G1fWRae3eCkFkhrb/AJfUu3cfSeZxFROhdN1DNcFtewksfLEghkjd9TYwOc1Fdt6lqFUpp7eweZbXcyKVVluXrYnOSTbDd/eq7wF1FtTqtVfa7FsXStu0PhQquxP91ABHuay+7Xu4XT73e2jWt3lRp4nc+y45MsHHsM8Yq9/DHwte0T3X1AthmCqM7isZPqGATPHxQx0HqvXLOnUtduBeSB+YwJ4/5zWW8PeK7fUxf018eX5m4WgPSz2uDEz6xg/qKa/ErS2TYa69r94IAuADd8CQePiPast4b6Hp9NcS7r3Pmhd9rSqGZ1BMq7qmQxn6cc00yY2PhhXtau7ZdIFi1tVxJDCUCnj6iBP6Gqm91EMNW7FgbhuPbkQCtpYtspIyIU49m+aXqeo3NSHv6U/soZTbR7whr2MBAxBBBUwTJGa59odLeYq9hGuOVyyqwtAMu1kO7BIBiQf86irX8K9Yti9rNQxC2xZXP+J90D/4kVhNb1Z7pfdE3Lpuk/JBH8s1v+meHj+yXtOyxdLWyFVg5HpZAW28DcScgR/Wue/9NuKWLgqqMQ5ImNrbW4PqAbGJqxPXPjovTdO6WLY06s6FQNyKXG4c5UGZOfsBW48F3HRLi3g4m5aKBwQTHIUGDiAf1rkvRBrrJLaWxqBujDI5Qz+YyoWZjjI966Z4S6oz6lf2iyENxHLA+oIwhbYDRGV3YxlvkVMW+ufFyniOxb/ag5BZbkbFl2K7RDbQJ75+QaxPjPxPp3tbFzeW4jKkYAUQ24n+4Sv3mtMnhvVWdXqNQj27i3UKjBL4JKKwxJggT7Vy3x9oHt6hnb8wMSCpI3QcHj9exFEiVf6rt0KJvksW3GPy20Fu2sc/USAZ/IcVt+iC/p7ARSZFp2IUBVW5eadpEySAZLf3o7GuddH0zQNVctM1jSIDbkEJduKxKCSPUu8y8dhFdH6L1I2tBau6tXF24bjMxAElndl3byAsyP5iqRM6Vf1WRcdntEKEEjcNsBuCBH6d6m3L9xJKjHbIDZmac8P9SW/b3hGVWZ43RP1SMriOP5U7ZJaRcUAyBAO+RgzxzJistnNNrLpfdLEggCYONvwP4iKf1XW3to7naFRWYliCIHM8f+azGq6HeOoF39quCzvDG0DAlTIXjAkDOaw34jeLfO36ey3oUjcRHrI9iO0scfFajN4g+MfHN7qFxVO0WrZJRFBEtB2u0ky08V1/wV4mN3TJutEEAHBB9LAsn9J9uK85aUksIG5uFUDduJ7QOT/4rv8A4Rsva0NpHXZcClWkE7WVmBkSOCOJq3jE63A1ymMMJAPA/wBDQ0uvS4AVOCWH6qxUj+amqFbxNsLe2kwVcrNsEdzhpGIPNH0HS2bSkWQSu4nLG4CTklTMDMnHuammNMDR0xpmmeef9KfrTOEURozSGNAzqrwRWY8KJP2rE9Y8TLavqPqVwvP94jaQZAAEwRE95xVh4/6sbGnJDAA+lhIn1AgRPf4jsa4dqte1xi2YOCSYgT98xHPafis118yY2/jHxAHR0Rgd0bpJY5K4xAWR2AxXONSd24ycnJj7f707fubiCTJJkyf5cfFLtQxjaNxIgBTxHMCPbvUi2men9OfUP5doSQpYDCkhYmJxMkfzq50vSrcbHvOtzaNwCFSsQCvqMMv1HcParHTapnd0tsSvlqshJJJJYIqrEjj6f07mldWTTWyrC5N3bi2o+pxDQ4JlAdxniDNXWZFAPDN03LdoEObvDJuZRlpLY4hJ+RWw6b4R0tnNw+Y5+nzCAoifpTA7QJmj8FjzLjagyLaSFPAOIc/oCwB/vN96mdJ0i6rWEs4Fm2ZLxLtBICGfTiPqjipbrUk+pd3VBV2WbZGI3bdqjkHgD/KoegY3b5lTstqHRmg+YAHN1pkiQwQbeRXQm6tpLcqr29w5G4Tn3k1iOt+JdMt14JJXa263EgztII/OIKyPvTpqx8NXbunZrQsPcsg7rVy2A0pc9UETJIJIxWu0evD4AI7HcCIx3BzXOOl+JQwdbe6LUG3qFG23BAMMrfSZlQAMxjEirvpvi7UPbG1LF0E7A6XA6hzO0XNhby5+YE+1EsT/ABf1yzbazbu/Sbis4jECdsngDdB9/T81jNb4pd9XebTugDXAsFZ3i3CABsEjBbmJjFUt3q/7RqBevXLUoxDWn325/Kf3m1lETySBimjolvapU0aFfQPM3lXVNkBSj2sMCoGZMxNCZq8t9Quktcu6e3fbkMTEIJAVLf0rgAmB71Kv9Wv3tibUtqZnYSSVhgNsYXgdjz8USeHHG0i+ywBjbg98gnPFFovD91HZvNUiZHokz8ANxgY+9Z1vINNWbe2z5KDsNrOpBEj6xk4Ud+3Aqh8RhvSrWbQRYG0ebtMDcSzpcDESe55FO9X1N1HdTcYgE7yo3MC5ngH0xyJz96RpumPqE9Vy8FywLoAGxnBM1ZaZKe6D4sv3PMa55VuxYt77mxPVA9KIpdmgk4n71aWs66Xu+Y3kndaC7VtwUlAp5Ek859M1H6b4VFpbuHfeACirvIgEq90kBLUfVDEHHAmtH0f9jF9rt3Thb7uSxZ9zLuG6AktB2idoB/0qsbhSPetqx02odcyq3VF60FJOMjckERO7gU9pdTqNQuy/Z0t8yQPSwVvhNxaflxKj3JxTHV/E1m5acWLDPbCsxe5bItrbUgMwTDMMiBjnmh0rxitoFvIvkkwWKoCV3FVzIWJH5fSMx3NVLdW3VPCVzWWRYveTprKlWVbALsCM5ZtoGfYdql2elpo7IS602gRuuFjJLHaC+4nkwMcfFMf97FmVE0t0Mx2zdhEX/FEsO/blSOcVzz8VPFz6i6dNaI8hAB6c+ZczPqHtiKqTXWRpvLGGBU/TvJzxEMI/qDXL/HnjJrV/y7UA22zAyDlWUzMnB/Sqfpfj3UafTLvHm7Cy2STG19vp3d2AweZwBWL6jcN1wWY7sB2afqZizk/EuamatuNN1Hx/eew1i3jzJBbl9rYYAnuR3xFZC/dB2hREIA3yZLT/AJfoK1Og8IpM3b3pjMfuyJ7jzPqzwuCxAHcTSeIel/s9w2+e6tmGUgQV/qP0rUsY9b9q26B17T6Fd9tGu6hh9RgKkj6V7/rUgfiDrLpW0hS2GYiVA3nexOXaQMt2ArGlCMH+mandH0TtcRghKKwYngQpzmlSWu2aDRiFe7uLkAnzG3kNEkQDt94IUVfafUx7D5/lz9q5d0/xkpVmuEl0LeWoYbSY2yZHEAx/iqx6X4jRrbqz3GLyWKldygsqz8H1DaPYSczXOu3HYOjsdpn4+Pg1YVlvA2vL2grSdogvELCnao7yYE4J9+9aqK3HH19JaoOs1qWhuuMqgAmSY45gcn9Kb8RNcGmumyWFwLKbNpYkEQBuwf1rkHU/FGqNwPe0t1SYU4YrtbIAGAQedo+05FW1rzB+OtcdTce5xbTbtBPEg+p0mAT2gyYPHJx1+w8Y9hibZB3A8bZj7RNWOu1SBna2b9tiCrI1tmUqCDteeVPET81XPrrjlnRACTH7tTskkQADuCmPc96y38Q+n6dnlbagzGSQAOOWJAHImpNu7bS3BLM7gg7cCPyqHfMEHMAHirXpujv2GW8PLG3LAtt9BBU7iQMDYTz7VXdQtizccIQVb1I3M2m5AIxPI96Li78Lai3ObZRkJ/jczsKSxYkz6uwgSMcmqTxFZD3wttAGuROQTuY53Zx2596h6vWEhQBJBBESXmTB3Dk9v0q78I9Jbeb+qAS2V9L3nFss3upfOPcfzpib+NBe32dMtpRPpChbe11AmTPoJMmSfV3qlYOhGLdtZJl3uIRIzFu04bmcAZx96HVb3n3AieW4gkbWFwDsQzEjM9z27mq7S9Ku3d3oCwJG9lUDZJ2sq9ztbJxmpi7w1e6aLjM7NgjLmVQcjcTuJxAwSTPNK1fSULW1tK6gkrvc5Z1TcfTMriO3cDFT9LpHLW7qoLjJlLVxlloGSoX0wpIYLjtg1Y3bmy3Ny21khy7XHZXZfMUqwRRy57A/ftVZ4jafX7enLpUaLrvf3NH021cb2mPqO3aP8RrPaQ3rd02rTFSwUMR6TlQzSR2BJgTTv/U1tj9zaKsQ6ncJhSykMf42xHt2otFrUU3C+43HMsQsbfqBAjgZH8qdXiz1HSrJQuSSwgsTJViePShEDjj2q00OoayNttLcTHpFxQcgT/aQSD3IHaqPS9Xtq31SuJBEc8wOWP3xAmnLvW7eyMFd5MgwQRDZBAxyKx1vjSr1e+PqVJAPd45jgH4Gc80p+v3LYcFUZlI/j4ORBA/p8GsfZ8QzcEn0mdxJEx6Tj/48c1L1GqtEybhMhBs+SvPwYnmmLPUWY1+8m6bSQxBc3XYJK/2bbTAIAkCOe84pWu69qZQMtvZcYLIMxJXMg+oxPbtVB1XUIyqEadoAIxI53zj0+qIXjPAqw8G2TdfdcuWwLZiwlx1A8znfsmWCAz7EwKsjNrofQOp3f2u5p2A8oDzAe8M5EfMypM8QairqTcs3rt0hFW69tVGF8tVBYljk7mZix5aAKzTdTXTXVu2X3OXZX3OGuXVEGWEwoJYkHABis1rdbbLFrrC6dxIR97W1nmAsS3ucVUrRWvGtsJfVlLXLi3QCDtRUbbs2gAyw2JjgRVtr+orY1CW2INjUJbu2SchPMwbb/AKxPsVBwBHNdYq3rsadCAQMAewEn+tXL6UW2VWZXUBCxJhUCkYYD+KDiZggmMVrGHWdYyZUj1kAFQ0FiYClGJ+oxETkr7wTh/2O1r2dn3m7aJ3Mg26lNvHm2gNtxf7wG4cEVP12st3LP7Tb3G0p2M9oB9vAZWR2l147AjG1uKa0nVtFfYObqs6KGD+XqbV5QufS9pCYHszNUXcUGu8P2yty+120lmyPTatsbjljkJcPCszRMkwD8VinEmD9z+tdU1+vtXoW4zXApOXAYbomYe2sttIMnt3qju9S0ttti3rjMSoBtW7ECePWCVkVYlM9G6uRZmQLtpX559Clsjg8f5VmuudQ81gQxKyxCnhS2SAfbjHatH4i8M3Qvn6Znv7587ay3HE/xBB/lisXdslG2upDDlSCpH3BpInr1cxqPC9nT3gUuWzuAkMrMCIA+oSQVkThSf0p67rEsB0XfcCBkKlY2s07YdWg5IzE1lRbAUEMN0nCk7hHuIjk8g9uKsOj6422AckW5adqgsGI9LAxOGAxParYk9VFv6WFlQ4KKPO3DbtYmBA5iDTOm1DLwY7H7c5/UA1bXnF9zuLMy2wqn6Xcrnc0yD7QTPFPrbtLKKrhxG0sm4wSR6BkZLR3nb2omOmfgl1A3GvBi7vsQsS0hQp2hYjkyT9h2rrU1g/wl6S1nSl3tJaN15AG8PsAhd4ckjgmCe9bsVIVC6pp3uWmS3cNpmGHUAlfeNwifmuaeIfDvVbfps6h9RaO2YW1bcQCBuAAJOR6gRXVjTZFWxqXHDNfZ6lYJN63tFwctsdQxAAX1Egcd5IzmqjXX9Sd/m3NKZBxNogwJwqrDHJ+oEZrv3UemWdQAt+2lwDIDAGD7j2qjf8AD/QGf3JE/wANy4J+/qrONbHHdHpBe0zXN1sMp2spRVRQWhQSvBIySQxMiiTptxbYPouq5G1NoFuWBPo2wV4wyxOZHNddP4b6Djym5n+0fn+fwKhan8K9GwIVr6T/AH9/2w4I/wDdDY5PY6V5rjYVV5UHc7DbIkHeARj5zipmp8MMRN17l11WBtK7QIxtDHcV4zC/bvW4u/hXctknTa1lns4P2ztMH+VRtT+G2vMf/wC1T8zcX39uYqdWYw+n8PkZK8HLCZgn1AGRuIAj0nvTtvpEh1BdC2BLEbgNs4P1ZPMwIiea2tn8P+ogz+2J2wWuOMcfUtPDwX1OfVqLGBg+32/dYH2ouxhD4UPZbgCzmUMn8sQ3pHzn4pgdEY3IYOQQxG/dGBzu+9by14M6pbnbe07e0n7TzaxMDj2pq34Q6ooAK6S4JJH7xlI+BCqAPiDTp/lltJ0ZrTEwVBUwQ24xiQCMqMiYIPb4pDaG5cVl3Qu8kgM5DSYJIOS0jn+Yrbafwn1EglrelV8xN5hORiLduPnn2kVDPgvqq5A0rfG+eSOzqBj7iplN8s+PCVt/XDBQAQsqs8AzLSMk5gHjHNM3vD2nN4gI+31QFcMAY4U7sDd8nkVrrPhTqpX1WtGD2l2BkxkhAwPcc96q73hnqtl//wAaxdBPKBWAnJ2kkMoz3q9N8q0+ELHobY+SQVLbQD/eIlhwcgRjnIktR0iyrsUtWiFJLBQ9yAZwSZ/ritcvTNaUVP2IhhBJDWkWewUs54k1jtZ1GxacO87sSilw20YAlrYTHEhv1qXWphB8L27q7ijWV27pIaMkbZMnBk4x2PxSuleGXtl9rwchrioSVUiNoFxYWZPqB4H61I1XinRwuLsxMmHbjibjn37e1VdnrNrdO++UPpYbvqAxwGIMLOB706lkKt+DVUep55jBAIxGeB/tUux4LtQd7jjGYzMDcY/9c+1NaXxRaDyUgeqRtB/wqPYHMz71NXxHpnBDkJ6QJCOGJ7sdoPvIGeBTpxAv+GfKny/Ml8ekiOcS0j27UtPD4VSPJ3iBubzMowklWjAgASI7j2pjUeKEVjsUtx6ypG6IhiGMyIPsPiof/cPmEny3JncNjbdrHkwo5PcnJxV6nFlZ6Vetq2y8EVwC6WyLsEfSSrlVPHIPxGKrLPh5ZlnEywAkL25MGQOZgEQKnWep3riNasaR2VwAQQ93M7miRGTQ0XhLqVxyyaQoGmAfQig9gGcY5/nVTiEmgQY2rJgLkTx6RDZf1YM/y7VH1GmBJDss7TtGzKzMqq7QBBEYBjsRzWs0v4XdScgt+zWon85YiYkwqkHj3qfa/Bm+TL6xAM/SjE5M9yPc/wA6rNsc4t2vJBKO6nAO0lGP6BsijOmLMTh393af1YmZj5rrOi/BewP7XU3mPbaFT/Oauun/AIUdOt5KXLh777jQf0WKJa4W99mDZRViMDlRI2kn24n7RiKndN6NfvwdPbvXA20gKhCD+L17oGSRzOTxXonp/hjR2P7LTWE+RbWf5kTVqq4jgUTXF+nfhvrgdyC1bIPpN24d+0zuEWw20+o8NJra+GPw8TTXhqL1zzryqVXBCDn1QSSW2mPbvArZqKdFDSAKDNHGf5UqgaqEmkNQoUUVHQoUBHvRD/xQoUQ4/FNDkfr/AJUVCohfegeP1P8ApQoUCDx/KkN3o6FI0eXv9h/nSv8Ab/OhQpVJt8iiPB/53FFQoDTkf871l+vfl+w/zWhQqfp5C5wlcO8a/wD51/8Axf6ChQq1uK7Ucj7H/OktwP8ACKOhWVNJ9X6ivSPQf7Jf/wCP9KFCtMVc6fgfepI4NChVKTb4o05o6FRkQpVChRKFChQooqX2oUKIC0DRUK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2" name="AutoShape 6" descr="data:image/jpeg;base64,/9j/4AAQSkZJRgABAQAAAQABAAD/2wCEAAkGBxQSEhUUEhQVFhQVFxUYFRgWGBgUFxgWFRcZGBUYFxcYHSkgGB0nGxYYITEhJSkrLi4uGB8zODMsNygtLisBCgoKDg0OFxAQFSwcHBwsLCwsLCwsLCwsLCwsLCwsLCwsLCwsLCwsLDcsLCwsNywsNywsKzc3LCw3LCwsLCwsLP/AABEIALEBHQMBIgACEQEDEQH/xAAcAAAABwEBAAAAAAAAAAAAAAAAAQIDBAUGBwj/xAA+EAACAQMDAgUCAwUHBAIDAQABAhEAAyEEEjEFQQYTIlFhMnEHQoEUI1KRoTNicrHB4fAVFtHxkqI0Q4Ik/8QAFwEBAQEBAAAAAAAAAAAAAAAAAAECA//EABwRAQEBAQEBAQEBAAAAAAAAAAABESECMUESIv/aAAwDAQACEQMRAD8A6o1Jak6rUC2pZvgY5JOAoHuTioeh1/mcjaxG4DPAgGZAiCY+8+1YdkylLSdwHMAfOPjv80ugUTS1pMUoCrAuaQxptmzThFGSaMChFHRQo6KjAohQoUKEUB0QFFPvUTT9SR7rWVncihm9JAG4kASRzg/yPtUE6lUQFGaoKaE0DQigOjpNHRBzREUKOhBCjBoUKLQpVJpQohDCmzTjGmzQGpo1qjuddm8bVlfM2lQ7AyAWjGMDEmTAkEc4q7BopdAURb3pqxqA4leDwYIkZgifcCftFA+KKgKOgz1/RahmJa7aG2fLi23pJBG5gX9TbSADIGTio/8A0e/M/tLAn6yiqCYwkTPAJ78wfvoGpIFTGlRpum3Vu7zdJXkrmcTtEnsJHYdzmrYCjio761AYksRyEVrhHtuCKdvxP9aCSDRFqZtalXEqQRwYPB9j7H4x+lLBoCin1poCnFqpSgKOKAozRCYo6Ao6A6EUKMmgrus3tlqf7yT2wXA/l71UeHby6jVXtTatkIUW35hczdKkFSLXCqATDHJ3exq163ojfVbRMW2ZS57kKd2wewIUyfj5o+lWouX4UgF1IkECPLUemeRj7YqKswaMmkzRzVQKUKSTSgaAjQIoE0VEHR0Qo6ApowaTRzRChQJqNa1ttm2rcRm9gwJgcmAePmpBoEMai9Q05uW3RW2llYAjkSImlXdUAduS0TtX1NHz2HtmJioydTHmLbdWQvIQtEOQJKhgY3QCYPYGOKNKW5YuI/lWXBvMADAbaluQSzkYXA2qAAeeSSwfu9O1FpGLayFCwWZSIUYmd2CYU/qQIkRfWNMqliqgFzuY9y3Emj1OkS4AHUMFIYA/xCYx9qDO6Pp+ovWyXubVbCqykE2o9O9ScMTtJHtIIzAX1HQ6hUZn1gtrgSoI/wAIkt9RMcZJ4jArSxSL2nV43qG2ncsiYaCJH6Ej9amGsx0zS6q6u5rptqTC4O9rYjawEwk/rODJ4OqC0cUVUMtSacYU21GtRtfJCqDG5oJGCBBJAPYkCJ7Sah6/WJYUKuDKwqLJ5EAL3LQVE5OfYmpFzeS6vb3rPojbEAfmJPM5wO9VXU+kTbc7Q1xoChYAtqxAcpuIm5tn1MZMYgcwHpQ12/vYDaqwwXKB5GxS3NxgNxJHpEwByauxdXdtn1EEx8DBPwM1neqai9u2raZF3AWkRlU3OG3F1b0IJIIgxB+KV+w6i3da4qu7nbLFwEJYQSELfRb7Jzyd2aDSr/z/AN1CTWFmLyq2EDbnb8zDkqZgKscxk8fNQlrVGAUubWlWJdCwVT3Ib6nPL/lGABE06en3jcCkE212sslRaDxgbAQzKkAhSDJIMiKaLFeoEK1x19LEC0gB8xp4BnuxzHZRnvE3TbyBv2ho9QWYBPYE+wx/Ws0NJqdwJS6zetd7XLe5UU4AgwrXIy0SBiO5k6g6qBFu4xKnfDW1G5mA2Bd/pAkmckgH3qo0dCq/pujZVTezMVBiTJJMyzHuc4HAEVYiiAKOgaUKAiKrenXGN29uPDIAOyiCABjAIANWNUX/AFRE13lMYN60roexa2SCpPvGf0NKsXhqPr7/AJdt3gnYrNgEnAJ4HP2pw31Hcf8AMx/KD9qh2tbZ1CsLd1WBDKxU5AyGwcjPf/zQjnvU/E/UUtpfLJbtsfTutAJcSSQTKsySNvJGCTXQPDHW01mmS+gIDjIP5WGGX5g96wTFBpGsm2CyKdMrm27QV3ea3nN6QGCoQA0yeMVffhPofJ0CfvN/mfvNvpi3vA9A2n3k/rUlX18bSKAoTQqsYOhRUqgSaj65SUIAJ+mQOSu4bwPkrNSCKgi9eDuCm5JHl7doG2BO5i2STOI7UEbX3LbrjeDbINtkG0q4mAu9Y45kbYJmo/Qr1y5aBLS1wl3b+BW/s1URAbYFMRiS3eKk9V6Y920y7vXcAQmcJbcgXds9yhInk4qk1Nu+j27aowlz5SrcCiE4NwKZI5diecKO8laTTBBKJEqRuAMkFhILHkkjuaretMWayAhJW6rIDgu6A7QByEBO5mPZYEzVfpekX0uOBu2OWLObn1sIhiBlZJYkLEBFUe9F/wBDvlju37WBUt5oD+WkBU3corRuJGSSB2oNWH7EjdEx/mR8f7U4KyQ6bqzJZBvcIGK3AIzthZn0osED8zEk+1K1PSdTAIJLAbQPNYDYmV3ZgliInkLJyTTRrAKVWd0Wh1BuhrhgAQG3Akz9R2jE5IURCgZkmr6xaCAKOBPJJOTJknPeiHKSVo6KiG6Q1OMaRRo2aQRNONQFKqFoNDtY3LkNdbBI4VQfSig8KOT7k57RYVD6kxCjnbuHmbfqCd4jIzEkZAJqAvVRdkWidnAaSocgAmHPCAdxk5j3qC6I57+3/O1HFV/TL1tUVBdViS5+rceSWAkkwPn2qW2rReXUY3cj6f4vgZH86qH4ottMLr7RIAuISSIAYSZ4x805b1CMSFZSQYMHIPtFA6BR0FoUAo1NAc0qgIisZ1noU69LttUuN5dx1W8xCBtygwQDH1E5xk1szUDUqPOtN3i4v6QCe392lWVn/EWsujRXF2C1fZLxKqwaFRCN4YDOWtjt9XxTXhrV6XVHa1pfOZFvGUjdbuQVhozB9JH93inut2yw1zH8tgIh4iVLuB+uw/pWU/DnqbW9EjFQ9xQyWh6FYqXBWGbO37T9JxistZx0PXdOs+ULfljZOLYG1WMfmUYjvXMF017p2uX9jYKl42hcttlGDEqoBaSIO6Mgj09jW91HiVYIthrjbCZtobgUxticBjuPAPC9pFc08V9Uu6u8mkKhQv0ncDcVd0szsDEhV7E5oeXcAaXVV4XdzpLBusWc21LE5JkTn3xGatZrTNHRiiFCaMgTioa9RBkqruB3VZB9wpP1d+KR1ZSyop+hmAudvTBwfgtAPxULqXVyB5emTfdK/uxEKAud3aVHvwT6Zngq0tatGMKRMTGZAmMj8v6/pTNvRxca4x3O2FxARBkKsfMknkk/Ail6DqrVrz2e6BLKW3tL+lBLuPyyZx2AHFXY6rZx+8T1EgZGSCFIHv6iB9zQSKUBUVNfbb6XU5UYOJYwo+59qaudZsLhrtsZ25aMkEgfy/1oLGKEVFTqVolQLiy/0/PeplEJo6OgKAUilNSaKQ1JIpRFEBQJoppTCkkUVA63qUSy+9ioZGA25fIj0Duc1X9N6RcuW919mWQot2wFAtW1ghCBjc0DdyOBkCp+l6XD+ZdPmPJKkjC5xEycDHMY981Z1DVWnQk37pMbSrDHq3ElyTEy05+ABxUb/tW0Z3M7AtLSTLL/AAM31FeBHYCBzWgWjojPt4ZQfQxtkTBRUUDBCACIAUEgD+8x5M1aaDQraBiNxiWgAmBAGOAAIiplFVAiiWjmhQKAozRTQNDANV/UB+8sn2c/yNt/9qnk1XdWObRmIvJ/9pH+tSrPqlN4vptWWHJ1Ag8gW18tdw7SFn9aw34adHOo0gN4uVS4y2YLLA5YkqwJMk/aPmpnjHWDTNqGN1/3zMoS2plfMtggMyuoAgE7TOZIFaDwjr9NpdBYV7ttfQhYFhh7i+ZBjgkH+lRuHOp+HbNtSRb3SpClmZ2HsN7ElQPiJ9Ncr8e9PSy6XbahV3ulwLifUSs/eLgP+Gu56rWWXT+1t7ZWfWvY5HP/ACK5Z480vmae+VIYHzbqEGR+51LT/wDS+aEaz8Ietedo/KYndZJABEfumJ8vafzAREjjHxW8ArHdD0x01vSo2SlsbLkRuR1XzLZjvjdHcIDyDWkt6zfdCJBUJuc+0kqg/wDq/wD8arFTaVRUBVREuaL94bisVLKqnhhCkxAPHNJbQiIn6vrJyzgDALcx/pjHAmmiWgqB4etSvMKpDDA8zcQSXxJmM9oMRGKC9AtgIJb0EmZgmZwSO2SfuSeTVxRGgon8K2TukvDEtAdlCsZAIVYEgGPsAD8P3fD9plKsCZUiTznBYGMMQAs/wgDjFWwFKFDUDQdKS0SRuY5I3mSJ5j9AB9gAMVPmgaBoDoA0VHNGRPSRSiaFGiDRRS4oiKBs0mKXSaAhSqIClUCloUQNFu5poXRTTNjUK87CCASDBmCOQfY06KAUUxRXGj/nvTZB/wBaB3cKVupnaSfb+tLC0BMx7VV9cJCqZ/8A2WyO35h/4/rVsKgdZUG03Bja2eMMp5/SpVn1y3r3SFXTvvsXN9y+6242vFxzsR7lw+rYdxYATzHIz0G/4e0y2AvlICij1QAxIHq3MMmckz71C1enc6pRH7ptRYA+yWbl04/xquftUjxtrhb0zKGi4yvs+6qW+/0qf5VPxq/WYHT7LubbWLW5zsttsUthUIMkYgXDx/BNUn4ieHVs3g2nBtIzIkAnYd4YuSsgEAKojvFXvgi4LiaJ2yyXrqA9/RYIH9Fp78WNQuywmJF0MZMY8u5H9QKi/q48W6htJobaIS1wGzbRoG6Vj1x2MA/+c1Tfhp1K5qdTqrjtKILaFuN7yxB5Iws4HG75qN+I/VgHRWAmxa3wTALXInj22DOIn5rN+B9Pr11GmVlZLZ1IvNgKXFxCWZu5XYDHbAHarpZx3UGgKh67qNuwoa64QTAnufYe9Rumdf02ocpZvI7qJZVMkCY/zrWufVrRUKMUBihRmkxQGBR0QNHRAopoTSaKOjoAUIomCo5oRQigE0kmiJpBoozSR/rRijLAD5oDpLuBzUXUa9VElgOefYe3vVbd14IknloE4/52/nUta/ldLe/2+ftVf1e/tRjOfbnIEgAfp/WsX1DxYth/U0ld3BgrjcNwyBMEAd+aznU/GJvE7dyj6WzKiHly8HA29/8Ahz/Tc8Yu+oMWdmsu9q8u2bgGG9GN6yJICx+taToHX38kftd1PMI5CMoGPzMSQ33gCuX/APci2yHyzEk8xIb09idhxuzVnZ8cpGy8IGQpIwMwJJgcEH3yKm1qyOlJrWYbkuSpxIKlTkSQQM4pV+7cEHdMZwOx/NiubHrVhSGtXPLOC21gBGedpggbd2Z9u4rRaLxQxlZS7ERkK8cydsjg+xpqfy2I6nBhln5H+orNeI+raq5d8nSpK7ZBkje05UxmADPtE/apmj62l1tgR1Ygn1rAAXLEsDEAUxqdK+oA8nbICuJLAbWJ2knlQdswJOBVTJHMetPqtPqLlnb5dxyqnyibKmVlTKsARBBnEQ32rsYS6vTgt9g91dON7TIZwmWn8xJ795qh654EOrRzdvzeufUQP3WD6dqc4AAknOT3pq5Z1mlsuuocMgTat1WPq9MDzFY4JPfj+dVMlbPX2XdFFttjhlIMA9iG5B7E5rjP4ndSvWdXbLkNsyuZEEQwkKORg/510voPUrlxraGCptI5MZjaO/3Irmv4l9MuXtVfuEk7EQqBJ9DSefeFJj4qEmIn4edX8y/pdKNyhLly5u3CCSjCAgUQYgTuPHzWi/7RbqGtvXPP2WtPdFskjdcJVQW2kEBcNz896z/4NdPS7rmZhmzaLD23syoD8YmtJrOu29JpuqlG23Ll9ltqOzNbRf8AVj+nxVFACOr63yVJ2Xrz3HKxKWbUogTcDt3KFJ7fTjmuw9D6BZ0qItoElEFsMxltoJP6SWMxzXPvwL6QFS/qmybhFtO52qZcx8tA/wD5rp2vuMEOwgOYAJEgEnkjv9qRLvxlfHWlFy9ZW4qNZW1fYkuLbAoU/MVMD1AwCP6QcRotDetda0yhiH3nf6vMi3skhuJlcFvcD2AO6PQQ7G5evXbjQ6gMR5Y3YYbAIX/YVidfY1Gl1J1IulXf0FoDMwU72BEQnokY/gI+afpPjs4o9wrmlvxPql05L3AzoqFmRQFPmhtqtIOQQJPya0HSdYzb7dkl3Ryt2/cbfbRoDEZMt6SDtED1ZIFXUxpbusRcE5+xMe0wMfrUbp3VfNZ18u4uw8tG0kgERBMGDMUzpOo2VUi27XWBlyga4SxySSBH6cCo+j1N83bpW2CrFCodxb2QsGdoYkkADjt2pamL0UqoGne7vi4U2wSNgbBkQCzH1YPsKnTVSwDTTXQCAeWmB9hJP2+fke9I1+rW0jO59KiT/oPvUbpmnMtdcy9yOOFT8qD+hPz9qCzmimkzQoFUIohQiiEGipRpJoogah9SuQvBP2zH3qU1Vt97n5gognbDEyIxMqM9qlWM51dpBltpPAMkkDsRIHvz71z7qHVWsEiz6bZ+oZ2k87sZmfaOOa3visNscsquNpiQDyD7sNxlZxBjjiuKdS1ZuMSSSB27gffPt/75rLt8h3Vao3DvbLrBniRMjB7kGJxgCkai5uADAQpeCCeXJYk+5EAAD2FVqEviYgGJjjv6u3NKZPQOR8x2wMR81rGP61o+kstm2fOEecbZBEl9itvUEKDA3WweZ4ws7q1On6km0lYvat2tpaV/3ttSTDuVn6tgOSIA2gcZzPRPEiIGtXyUXYLStaUQFMlm2mfVmJH2+arLfiG5ZUra9IMgOdxbYSfpzCkgtJgnMTFEbro3ja1LLqtJp2IJDNbthSdvfa2OBjI7e1TtL4p0V+6fKtBbTQohFRleDPwQRETyfvXPtR1G1fWRae3eCkFkhrb/AJfUu3cfSeZxFROhdN1DNcFtewksfLEghkjd9TYwOc1Fdt6lqFUpp7eweZbXcyKVVluXrYnOSTbDd/eq7wF1FtTqtVfa7FsXStu0PhQquxP91ABHuay+7Xu4XT73e2jWt3lRp4nc+y45MsHHsM8Yq9/DHwte0T3X1AthmCqM7isZPqGATPHxQx0HqvXLOnUtduBeSB+YwJ4/5zWW8PeK7fUxf018eX5m4WgPSz2uDEz6xg/qKa/ErS2TYa69r94IAuADd8CQePiPast4b6Hp9NcS7r3Pmhd9rSqGZ1BMq7qmQxn6cc00yY2PhhXtau7ZdIFi1tVxJDCUCnj6iBP6Gqm91EMNW7FgbhuPbkQCtpYtspIyIU49m+aXqeo3NSHv6U/soZTbR7whr2MBAxBBBUwTJGa59odLeYq9hGuOVyyqwtAMu1kO7BIBiQf86irX8K9Yti9rNQxC2xZXP+J90D/4kVhNb1Z7pfdE3Lpuk/JBH8s1v+meHj+yXtOyxdLWyFVg5HpZAW28DcScgR/Wue/9NuKWLgqqMQ5ImNrbW4PqAbGJqxPXPjovTdO6WLY06s6FQNyKXG4c5UGZOfsBW48F3HRLi3g4m5aKBwQTHIUGDiAf1rkvRBrrJLaWxqBujDI5Qz+YyoWZjjI966Z4S6oz6lf2iyENxHLA+oIwhbYDRGV3YxlvkVMW+ufFyniOxb/ag5BZbkbFl2K7RDbQJ75+QaxPjPxPp3tbFzeW4jKkYAUQ24n+4Sv3mtMnhvVWdXqNQj27i3UKjBL4JKKwxJggT7Vy3x9oHt6hnb8wMSCpI3QcHj9exFEiVf6rt0KJvksW3GPy20Fu2sc/USAZ/IcVt+iC/p7ARSZFp2IUBVW5eadpEySAZLf3o7GuddH0zQNVctM1jSIDbkEJduKxKCSPUu8y8dhFdH6L1I2tBau6tXF24bjMxAElndl3byAsyP5iqRM6Vf1WRcdntEKEEjcNsBuCBH6d6m3L9xJKjHbIDZmac8P9SW/b3hGVWZ43RP1SMriOP5U7ZJaRcUAyBAO+RgzxzJistnNNrLpfdLEggCYONvwP4iKf1XW3to7naFRWYliCIHM8f+azGq6HeOoF39quCzvDG0DAlTIXjAkDOaw34jeLfO36ey3oUjcRHrI9iO0scfFajN4g+MfHN7qFxVO0WrZJRFBEtB2u0ky08V1/wV4mN3TJutEEAHBB9LAsn9J9uK85aUksIG5uFUDduJ7QOT/4rv8A4Rsva0NpHXZcClWkE7WVmBkSOCOJq3jE63A1ymMMJAPA/wBDQ0uvS4AVOCWH6qxUj+amqFbxNsLe2kwVcrNsEdzhpGIPNH0HS2bSkWQSu4nLG4CTklTMDMnHuammNMDR0xpmmeef9KfrTOEURozSGNAzqrwRWY8KJP2rE9Y8TLavqPqVwvP94jaQZAAEwRE95xVh4/6sbGnJDAA+lhIn1AgRPf4jsa4dqte1xi2YOCSYgT98xHPafis118yY2/jHxAHR0Rgd0bpJY5K4xAWR2AxXONSd24ycnJj7f707fubiCTJJkyf5cfFLtQxjaNxIgBTxHMCPbvUi2men9OfUP5doSQpYDCkhYmJxMkfzq50vSrcbHvOtzaNwCFSsQCvqMMv1HcParHTapnd0tsSvlqshJJJJYIqrEjj6f07mldWTTWyrC5N3bi2o+pxDQ4JlAdxniDNXWZFAPDN03LdoEObvDJuZRlpLY4hJ+RWw6b4R0tnNw+Y5+nzCAoifpTA7QJmj8FjzLjagyLaSFPAOIc/oCwB/vN96mdJ0i6rWEs4Fm2ZLxLtBICGfTiPqjipbrUk+pd3VBV2WbZGI3bdqjkHgD/KoegY3b5lTstqHRmg+YAHN1pkiQwQbeRXQm6tpLcqr29w5G4Tn3k1iOt+JdMt14JJXa263EgztII/OIKyPvTpqx8NXbunZrQsPcsg7rVy2A0pc9UETJIJIxWu0evD4AI7HcCIx3BzXOOl+JQwdbe6LUG3qFG23BAMMrfSZlQAMxjEirvpvi7UPbG1LF0E7A6XA6hzO0XNhby5+YE+1EsT/ABf1yzbazbu/Sbis4jECdsngDdB9/T81jNb4pd9XebTugDXAsFZ3i3CABsEjBbmJjFUt3q/7RqBevXLUoxDWn325/Kf3m1lETySBimjolvapU0aFfQPM3lXVNkBSj2sMCoGZMxNCZq8t9Quktcu6e3fbkMTEIJAVLf0rgAmB71Kv9Wv3tibUtqZnYSSVhgNsYXgdjz8USeHHG0i+ywBjbg98gnPFFovD91HZvNUiZHokz8ANxgY+9Z1vINNWbe2z5KDsNrOpBEj6xk4Ud+3Aqh8RhvSrWbQRYG0ebtMDcSzpcDESe55FO9X1N1HdTcYgE7yo3MC5ngH0xyJz96RpumPqE9Vy8FywLoAGxnBM1ZaZKe6D4sv3PMa55VuxYt77mxPVA9KIpdmgk4n71aWs66Xu+Y3kndaC7VtwUlAp5Ek859M1H6b4VFpbuHfeACirvIgEq90kBLUfVDEHHAmtH0f9jF9rt3Thb7uSxZ9zLuG6AktB2idoB/0qsbhSPetqx02odcyq3VF60FJOMjckERO7gU9pdTqNQuy/Z0t8yQPSwVvhNxaflxKj3JxTHV/E1m5acWLDPbCsxe5bItrbUgMwTDMMiBjnmh0rxitoFvIvkkwWKoCV3FVzIWJH5fSMx3NVLdW3VPCVzWWRYveTprKlWVbALsCM5ZtoGfYdql2elpo7IS602gRuuFjJLHaC+4nkwMcfFMf97FmVE0t0Mx2zdhEX/FEsO/blSOcVzz8VPFz6i6dNaI8hAB6c+ZczPqHtiKqTXWRpvLGGBU/TvJzxEMI/qDXL/HnjJrV/y7UA22zAyDlWUzMnB/Sqfpfj3UafTLvHm7Cy2STG19vp3d2AweZwBWL6jcN1wWY7sB2afqZizk/EuamatuNN1Hx/eew1i3jzJBbl9rYYAnuR3xFZC/dB2hREIA3yZLT/AJfoK1Og8IpM3b3pjMfuyJ7jzPqzwuCxAHcTSeIel/s9w2+e6tmGUgQV/qP0rUsY9b9q26B17T6Fd9tGu6hh9RgKkj6V7/rUgfiDrLpW0hS2GYiVA3nexOXaQMt2ArGlCMH+mandH0TtcRghKKwYngQpzmlSWu2aDRiFe7uLkAnzG3kNEkQDt94IUVfafUx7D5/lz9q5d0/xkpVmuEl0LeWoYbSY2yZHEAx/iqx6X4jRrbqz3GLyWKldygsqz8H1DaPYSczXOu3HYOjsdpn4+Pg1YVlvA2vL2grSdogvELCnao7yYE4J9+9aqK3HH19JaoOs1qWhuuMqgAmSY45gcn9Kb8RNcGmumyWFwLKbNpYkEQBuwf1rkHU/FGqNwPe0t1SYU4YrtbIAGAQedo+05FW1rzB+OtcdTce5xbTbtBPEg+p0mAT2gyYPHJx1+w8Y9hibZB3A8bZj7RNWOu1SBna2b9tiCrI1tmUqCDteeVPET81XPrrjlnRACTH7tTskkQADuCmPc96y38Q+n6dnlbagzGSQAOOWJAHImpNu7bS3BLM7gg7cCPyqHfMEHMAHirXpujv2GW8PLG3LAtt9BBU7iQMDYTz7VXdQtizccIQVb1I3M2m5AIxPI96Li78Lai3ObZRkJ/jczsKSxYkz6uwgSMcmqTxFZD3wttAGuROQTuY53Zx2596h6vWEhQBJBBESXmTB3Dk9v0q78I9Jbeb+qAS2V9L3nFss3upfOPcfzpib+NBe32dMtpRPpChbe11AmTPoJMmSfV3qlYOhGLdtZJl3uIRIzFu04bmcAZx96HVb3n3AieW4gkbWFwDsQzEjM9z27mq7S9Ku3d3oCwJG9lUDZJ2sq9ztbJxmpi7w1e6aLjM7NgjLmVQcjcTuJxAwSTPNK1fSULW1tK6gkrvc5Z1TcfTMriO3cDFT9LpHLW7qoLjJlLVxlloGSoX0wpIYLjtg1Y3bmy3Ny21khy7XHZXZfMUqwRRy57A/ftVZ4jafX7enLpUaLrvf3NH021cb2mPqO3aP8RrPaQ3rd02rTFSwUMR6TlQzSR2BJgTTv/U1tj9zaKsQ6ncJhSykMf42xHt2otFrUU3C+43HMsQsbfqBAjgZH8qdXiz1HSrJQuSSwgsTJViePShEDjj2q00OoayNttLcTHpFxQcgT/aQSD3IHaqPS9Xtq31SuJBEc8wOWP3xAmnLvW7eyMFd5MgwQRDZBAxyKx1vjSr1e+PqVJAPd45jgH4Gc80p+v3LYcFUZlI/j4ORBA/p8GsfZ8QzcEn0mdxJEx6Tj/48c1L1GqtEybhMhBs+SvPwYnmmLPUWY1+8m6bSQxBc3XYJK/2bbTAIAkCOe84pWu69qZQMtvZcYLIMxJXMg+oxPbtVB1XUIyqEadoAIxI53zj0+qIXjPAqw8G2TdfdcuWwLZiwlx1A8znfsmWCAz7EwKsjNrofQOp3f2u5p2A8oDzAe8M5EfMypM8QairqTcs3rt0hFW69tVGF8tVBYljk7mZix5aAKzTdTXTXVu2X3OXZX3OGuXVEGWEwoJYkHABis1rdbbLFrrC6dxIR97W1nmAsS3ucVUrRWvGtsJfVlLXLi3QCDtRUbbs2gAyw2JjgRVtr+orY1CW2INjUJbu2SchPMwbb/AKxPsVBwBHNdYq3rsadCAQMAewEn+tXL6UW2VWZXUBCxJhUCkYYD+KDiZggmMVrGHWdYyZUj1kAFQ0FiYClGJ+oxETkr7wTh/2O1r2dn3m7aJ3Mg26lNvHm2gNtxf7wG4cEVP12st3LP7Tb3G0p2M9oB9vAZWR2l147AjG1uKa0nVtFfYObqs6KGD+XqbV5QufS9pCYHszNUXcUGu8P2yty+120lmyPTatsbjljkJcPCszRMkwD8VinEmD9z+tdU1+vtXoW4zXApOXAYbomYe2sttIMnt3qju9S0ttti3rjMSoBtW7ECePWCVkVYlM9G6uRZmQLtpX559Clsjg8f5VmuudQ81gQxKyxCnhS2SAfbjHatH4i8M3Qvn6Znv7587ay3HE/xBB/lisXdslG2upDDlSCpH3BpInr1cxqPC9nT3gUuWzuAkMrMCIA+oSQVkThSf0p67rEsB0XfcCBkKlY2s07YdWg5IzE1lRbAUEMN0nCk7hHuIjk8g9uKsOj6422AckW5adqgsGI9LAxOGAxParYk9VFv6WFlQ4KKPO3DbtYmBA5iDTOm1DLwY7H7c5/UA1bXnF9zuLMy2wqn6Xcrnc0yD7QTPFPrbtLKKrhxG0sm4wSR6BkZLR3nb2omOmfgl1A3GvBi7vsQsS0hQp2hYjkyT9h2rrU1g/wl6S1nSl3tJaN15AG8PsAhd4ckjgmCe9bsVIVC6pp3uWmS3cNpmGHUAlfeNwifmuaeIfDvVbfps6h9RaO2YW1bcQCBuAAJOR6gRXVjTZFWxqXHDNfZ6lYJN63tFwctsdQxAAX1Egcd5IzmqjXX9Sd/m3NKZBxNogwJwqrDHJ+oEZrv3UemWdQAt+2lwDIDAGD7j2qjf8AD/QGf3JE/wANy4J+/qrONbHHdHpBe0zXN1sMp2spRVRQWhQSvBIySQxMiiTptxbYPouq5G1NoFuWBPo2wV4wyxOZHNddP4b6Djym5n+0fn+fwKhan8K9GwIVr6T/AH9/2w4I/wDdDY5PY6V5rjYVV5UHc7DbIkHeARj5zipmp8MMRN17l11WBtK7QIxtDHcV4zC/bvW4u/hXctknTa1lns4P2ztMH+VRtT+G2vMf/wC1T8zcX39uYqdWYw+n8PkZK8HLCZgn1AGRuIAj0nvTtvpEh1BdC2BLEbgNs4P1ZPMwIiea2tn8P+ogz+2J2wWuOMcfUtPDwX1OfVqLGBg+32/dYH2ouxhD4UPZbgCzmUMn8sQ3pHzn4pgdEY3IYOQQxG/dGBzu+9by14M6pbnbe07e0n7TzaxMDj2pq34Q6ooAK6S4JJH7xlI+BCqAPiDTp/lltJ0ZrTEwVBUwQ24xiQCMqMiYIPb4pDaG5cVl3Qu8kgM5DSYJIOS0jn+Yrbafwn1EglrelV8xN5hORiLduPnn2kVDPgvqq5A0rfG+eSOzqBj7iplN8s+PCVt/XDBQAQsqs8AzLSMk5gHjHNM3vD2nN4gI+31QFcMAY4U7sDd8nkVrrPhTqpX1WtGD2l2BkxkhAwPcc96q73hnqtl//wAaxdBPKBWAnJ2kkMoz3q9N8q0+ELHobY+SQVLbQD/eIlhwcgRjnIktR0iyrsUtWiFJLBQ9yAZwSZ/ritcvTNaUVP2IhhBJDWkWewUs54k1jtZ1GxacO87sSilw20YAlrYTHEhv1qXWphB8L27q7ijWV27pIaMkbZMnBk4x2PxSuleGXtl9rwchrioSVUiNoFxYWZPqB4H61I1XinRwuLsxMmHbjibjn37e1VdnrNrdO++UPpYbvqAxwGIMLOB706lkKt+DVUep55jBAIxGeB/tUux4LtQd7jjGYzMDcY/9c+1NaXxRaDyUgeqRtB/wqPYHMz71NXxHpnBDkJ6QJCOGJ7sdoPvIGeBTpxAv+GfKny/Ml8ekiOcS0j27UtPD4VSPJ3iBubzMowklWjAgASI7j2pjUeKEVjsUtx6ypG6IhiGMyIPsPiof/cPmEny3JncNjbdrHkwo5PcnJxV6nFlZ6Vetq2y8EVwC6WyLsEfSSrlVPHIPxGKrLPh5ZlnEywAkL25MGQOZgEQKnWep3riNasaR2VwAQQ93M7miRGTQ0XhLqVxyyaQoGmAfQig9gGcY5/nVTiEmgQY2rJgLkTx6RDZf1YM/y7VH1GmBJDss7TtGzKzMqq7QBBEYBjsRzWs0v4XdScgt+zWon85YiYkwqkHj3qfa/Bm+TL6xAM/SjE5M9yPc/wA6rNsc4t2vJBKO6nAO0lGP6BsijOmLMTh393af1YmZj5rrOi/BewP7XU3mPbaFT/Oauun/AIUdOt5KXLh777jQf0WKJa4W99mDZRViMDlRI2kn24n7RiKndN6NfvwdPbvXA20gKhCD+L17oGSRzOTxXonp/hjR2P7LTWE+RbWf5kTVqq4jgUTXF+nfhvrgdyC1bIPpN24d+0zuEWw20+o8NJra+GPw8TTXhqL1zzryqVXBCDn1QSSW2mPbvArZqKdFDSAKDNHGf5UqgaqEmkNQoUUVHQoUBHvRD/xQoUQ4/FNDkfr/AJUVCohfegeP1P8ApQoUCDx/KkN3o6FI0eXv9h/nSv8Ab/OhQpVJt8iiPB/53FFQoDTkf871l+vfl+w/zWhQqfp5C5wlcO8a/wD51/8Axf6ChQq1uK7Ucj7H/OktwP8ACKOhWVNJ9X6ivSPQf7Jf/wCP9KFCtMVc6fgfepI4NChVKTb4o05o6FRkQpVChRKFChQooqX2oUKIC0DRUK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4344" name="Picture 8" descr="http://3.bp.blogspot.com/-wddXPFjT3zg/TgRsZM7IDeI/AAAAAAAACok/c9nqL8TlDh0/s1600/rp.jpg"/>
          <p:cNvPicPr>
            <a:picLocks noChangeAspect="1" noChangeArrowheads="1"/>
          </p:cNvPicPr>
          <p:nvPr/>
        </p:nvPicPr>
        <p:blipFill>
          <a:blip r:embed="rId2"/>
          <a:srcRect/>
          <a:stretch>
            <a:fillRect/>
          </a:stretch>
        </p:blipFill>
        <p:spPr bwMode="auto">
          <a:xfrm>
            <a:off x="1206405" y="2500306"/>
            <a:ext cx="6651743" cy="414340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constitutional deadlock</a:t>
            </a:r>
            <a:endParaRPr lang="it-IT" dirty="0"/>
          </a:p>
        </p:txBody>
      </p:sp>
      <p:sp>
        <p:nvSpPr>
          <p:cNvPr id="3" name="Segnaposto contenuto 2"/>
          <p:cNvSpPr>
            <a:spLocks noGrp="1"/>
          </p:cNvSpPr>
          <p:nvPr>
            <p:ph sz="quarter" idx="1"/>
          </p:nvPr>
        </p:nvSpPr>
        <p:spPr>
          <a:xfrm>
            <a:off x="71406" y="1785950"/>
            <a:ext cx="9001156" cy="5500702"/>
          </a:xfrm>
        </p:spPr>
        <p:txBody>
          <a:bodyPr>
            <a:normAutofit/>
          </a:bodyPr>
          <a:lstStyle/>
          <a:p>
            <a:r>
              <a:rPr lang="en-US" sz="2400" dirty="0" err="1" smtClean="0"/>
              <a:t>Pietro</a:t>
            </a:r>
            <a:r>
              <a:rPr lang="en-US" sz="2400" dirty="0" smtClean="0"/>
              <a:t> </a:t>
            </a:r>
            <a:r>
              <a:rPr lang="en-US" sz="2400" dirty="0" err="1" smtClean="0"/>
              <a:t>Leopoldo's</a:t>
            </a:r>
            <a:r>
              <a:rPr lang="en-US" sz="2400" dirty="0" smtClean="0"/>
              <a:t> constitutional project, inspired by the Pennsylvania Charter, drawn up in 1782 for Tuscany, never came into force, perhaps </a:t>
            </a:r>
            <a:r>
              <a:rPr lang="en-US" sz="2400" dirty="0" smtClean="0">
                <a:effectLst>
                  <a:outerShdw blurRad="38100" dist="38100" dir="2700000" algn="tl">
                    <a:srgbClr val="000000">
                      <a:alpha val="43137"/>
                    </a:srgbClr>
                  </a:outerShdw>
                </a:effectLst>
              </a:rPr>
              <a:t>for fear of renewal</a:t>
            </a:r>
            <a:r>
              <a:rPr lang="en-US" sz="2400" dirty="0" smtClean="0"/>
              <a:t>. </a:t>
            </a:r>
          </a:p>
          <a:p>
            <a:r>
              <a:rPr lang="en-US" sz="2400" dirty="0" smtClean="0"/>
              <a:t>This demonstrates a constitutional </a:t>
            </a:r>
            <a:r>
              <a:rPr lang="en-US" sz="2400" dirty="0" smtClean="0">
                <a:effectLst>
                  <a:outerShdw blurRad="38100" dist="38100" dir="2700000" algn="tl">
                    <a:srgbClr val="000000">
                      <a:alpha val="43137"/>
                    </a:srgbClr>
                  </a:outerShdw>
                </a:effectLst>
              </a:rPr>
              <a:t>deadlock</a:t>
            </a:r>
            <a:r>
              <a:rPr lang="en-US" sz="2400" dirty="0" smtClean="0"/>
              <a:t> that also affected the other states that preferred to remain tenaciously attached to traditional institutions. </a:t>
            </a:r>
          </a:p>
          <a:p>
            <a:r>
              <a:rPr lang="en-US" sz="2400" dirty="0" smtClean="0"/>
              <a:t>This "</a:t>
            </a:r>
            <a:r>
              <a:rPr lang="en-US" sz="2400" dirty="0" smtClean="0">
                <a:effectLst>
                  <a:outerShdw blurRad="38100" dist="38100" dir="2700000" algn="tl">
                    <a:srgbClr val="000000">
                      <a:alpha val="43137"/>
                    </a:srgbClr>
                  </a:outerShdw>
                </a:effectLst>
              </a:rPr>
              <a:t>constitutional immobility</a:t>
            </a:r>
            <a:r>
              <a:rPr lang="en-US" sz="2400" dirty="0" smtClean="0"/>
              <a:t>", which reflected the model of the absolute French state before the revolution, received a strong shock the day after the advance of the Napoleonic army that favored in every Italian state the adoption of a constitution along the lines of the French paper of 1795.</a:t>
            </a:r>
            <a:endParaRPr lang="it-IT" dirty="0" smtClean="0"/>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Constitution Projects</a:t>
            </a:r>
            <a:endParaRPr lang="it-IT" dirty="0"/>
          </a:p>
        </p:txBody>
      </p:sp>
      <p:sp>
        <p:nvSpPr>
          <p:cNvPr id="3" name="Segnaposto contenuto 2"/>
          <p:cNvSpPr>
            <a:spLocks noGrp="1"/>
          </p:cNvSpPr>
          <p:nvPr>
            <p:ph sz="quarter" idx="1"/>
          </p:nvPr>
        </p:nvSpPr>
        <p:spPr>
          <a:xfrm>
            <a:off x="357158" y="1643050"/>
            <a:ext cx="8448514" cy="4929222"/>
          </a:xfrm>
        </p:spPr>
        <p:txBody>
          <a:bodyPr>
            <a:normAutofit fontScale="92500" lnSpcReduction="10000"/>
          </a:bodyPr>
          <a:lstStyle/>
          <a:p>
            <a:r>
              <a:rPr lang="en-US" dirty="0" smtClean="0"/>
              <a:t>Napoleon's entry into Milan unleashed the constitutional ambitions of the Italian Enlightenment, who soon had the opportunity to present their ideas.</a:t>
            </a:r>
          </a:p>
          <a:p>
            <a:r>
              <a:rPr lang="en-US" dirty="0" smtClean="0"/>
              <a:t>The occasion was given by a competition announced on September 27, 1796 by the general administration of Lombardy on the problem </a:t>
            </a:r>
            <a:r>
              <a:rPr lang="en-US" i="1" dirty="0" smtClean="0">
                <a:effectLst>
                  <a:outerShdw blurRad="38100" dist="38100" dir="2700000" algn="tl">
                    <a:srgbClr val="000000">
                      <a:alpha val="43137"/>
                    </a:srgbClr>
                  </a:outerShdw>
                </a:effectLst>
              </a:rPr>
              <a:t>Which of the free governments is convenient for the happiness of Italy?</a:t>
            </a:r>
          </a:p>
          <a:p>
            <a:r>
              <a:rPr lang="en-US" dirty="0" smtClean="0"/>
              <a:t>The competition was presented with 57 projects, some of which were also inspired by the American charters of rights</a:t>
            </a:r>
          </a:p>
          <a:p>
            <a:r>
              <a:rPr lang="en-US" dirty="0" smtClean="0"/>
              <a:t>Hence a flourishing, in the various nascent republics, of draft constitutions drawn up following the example of the </a:t>
            </a:r>
            <a:r>
              <a:rPr lang="en-US" dirty="0" err="1" smtClean="0"/>
              <a:t>Thermidorian</a:t>
            </a:r>
            <a:r>
              <a:rPr lang="en-US" dirty="0" smtClean="0"/>
              <a:t> constitution of the year III</a:t>
            </a:r>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fondiantichi.unimo.it/fa/img002/A00024.jpg"/>
          <p:cNvPicPr>
            <a:picLocks noChangeAspect="1" noChangeArrowheads="1"/>
          </p:cNvPicPr>
          <p:nvPr/>
        </p:nvPicPr>
        <p:blipFill>
          <a:blip r:embed="rId2"/>
          <a:srcRect/>
          <a:stretch>
            <a:fillRect/>
          </a:stretch>
        </p:blipFill>
        <p:spPr bwMode="auto">
          <a:xfrm>
            <a:off x="-32" y="-24"/>
            <a:ext cx="9159296" cy="6858024"/>
          </a:xfrm>
          <a:prstGeom prst="rect">
            <a:avLst/>
          </a:prstGeom>
          <a:noFill/>
        </p:spPr>
      </p:pic>
      <p:sp>
        <p:nvSpPr>
          <p:cNvPr id="3" name="Segnaposto contenuto 2"/>
          <p:cNvSpPr>
            <a:spLocks noGrp="1"/>
          </p:cNvSpPr>
          <p:nvPr>
            <p:ph sz="quarter" idx="4294967295"/>
          </p:nvPr>
        </p:nvSpPr>
        <p:spPr>
          <a:xfrm>
            <a:off x="0" y="142852"/>
            <a:ext cx="4429124" cy="6715148"/>
          </a:xfrm>
        </p:spPr>
        <p:txBody>
          <a:bodyPr>
            <a:normAutofit fontScale="77500" lnSpcReduction="20000"/>
          </a:bodyPr>
          <a:lstStyle/>
          <a:p>
            <a:pPr>
              <a:buNone/>
            </a:pPr>
            <a:endParaRPr lang="it-IT" i="1" dirty="0" smtClean="0">
              <a:solidFill>
                <a:srgbClr val="002060"/>
              </a:solidFill>
            </a:endParaRPr>
          </a:p>
          <a:p>
            <a:r>
              <a:rPr lang="en-US" dirty="0" smtClean="0">
                <a:solidFill>
                  <a:srgbClr val="002060"/>
                </a:solidFill>
              </a:rPr>
              <a:t>In Bologna, in July 1796, a constitution council worked out a text for the erected Republic, which turned out to have more the appearance of a city constitution than that of a unitary republic.</a:t>
            </a:r>
          </a:p>
          <a:p>
            <a:endParaRPr lang="en-US" dirty="0" smtClean="0">
              <a:solidFill>
                <a:srgbClr val="002060"/>
              </a:solidFill>
            </a:endParaRPr>
          </a:p>
          <a:p>
            <a:r>
              <a:rPr lang="en-US" dirty="0" smtClean="0">
                <a:solidFill>
                  <a:srgbClr val="002060"/>
                </a:solidFill>
              </a:rPr>
              <a:t>A few months later, in the framework of the congress of Reggio Emilia, which had proclaimed the </a:t>
            </a:r>
            <a:r>
              <a:rPr lang="en-US" dirty="0" err="1" smtClean="0">
                <a:solidFill>
                  <a:srgbClr val="002060"/>
                </a:solidFill>
                <a:effectLst>
                  <a:outerShdw blurRad="38100" dist="38100" dir="2700000" algn="tl">
                    <a:srgbClr val="000000">
                      <a:alpha val="43137"/>
                    </a:srgbClr>
                  </a:outerShdw>
                </a:effectLst>
              </a:rPr>
              <a:t>Cispadana</a:t>
            </a:r>
            <a:r>
              <a:rPr lang="en-US" dirty="0" smtClean="0">
                <a:solidFill>
                  <a:srgbClr val="002060"/>
                </a:solidFill>
                <a:effectLst>
                  <a:outerShdw blurRad="38100" dist="38100" dir="2700000" algn="tl">
                    <a:srgbClr val="000000">
                      <a:alpha val="43137"/>
                    </a:srgbClr>
                  </a:outerShdw>
                </a:effectLst>
              </a:rPr>
              <a:t> Republic</a:t>
            </a:r>
            <a:r>
              <a:rPr lang="en-US" dirty="0" smtClean="0">
                <a:solidFill>
                  <a:srgbClr val="002060"/>
                </a:solidFill>
              </a:rPr>
              <a:t> (erected in the territories of Modena, Ferrara, Reggio and Bologna) one and indivisible, a constitution committee was charged with drawing up a text "fully compliant with the French constitution in all those parts that are compatible with the circumstances of our republic".</a:t>
            </a:r>
            <a:endParaRPr lang="it-IT" dirty="0" smtClean="0"/>
          </a:p>
          <a:p>
            <a:endParaRPr lang="it-IT"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57158" y="3724284"/>
            <a:ext cx="2362200" cy="990600"/>
          </a:xfrm>
        </p:spPr>
        <p:txBody>
          <a:bodyPr/>
          <a:lstStyle/>
          <a:p>
            <a:r>
              <a:rPr lang="it-IT" dirty="0" smtClean="0"/>
              <a:t>In Milan, Bonaparte </a:t>
            </a:r>
            <a:r>
              <a:rPr lang="it-IT" dirty="0" err="1" smtClean="0"/>
              <a:t>gave</a:t>
            </a:r>
            <a:r>
              <a:rPr lang="it-IT" dirty="0" smtClean="0"/>
              <a:t> </a:t>
            </a:r>
            <a:r>
              <a:rPr lang="it-IT" dirty="0" err="1" smtClean="0"/>
              <a:t>to</a:t>
            </a:r>
            <a:r>
              <a:rPr lang="it-IT" dirty="0" smtClean="0"/>
              <a:t> the Cisalpine Republic the French text of the year III </a:t>
            </a:r>
            <a:br>
              <a:rPr lang="it-IT" dirty="0" smtClean="0"/>
            </a:br>
            <a:endParaRPr lang="it-IT" dirty="0"/>
          </a:p>
        </p:txBody>
      </p:sp>
      <p:pic>
        <p:nvPicPr>
          <p:cNvPr id="50178" name="Picture 2" descr="https://encrypted-tbn3.gstatic.com/images?q=tbn:ANd9GcTdGOTa7mLnythsugtuNW1euhAK0_ghqo-l4XFvYxTRQMIbjv8H1A"/>
          <p:cNvPicPr>
            <a:picLocks noChangeAspect="1" noChangeArrowheads="1"/>
          </p:cNvPicPr>
          <p:nvPr/>
        </p:nvPicPr>
        <p:blipFill>
          <a:blip r:embed="rId2"/>
          <a:srcRect/>
          <a:stretch>
            <a:fillRect/>
          </a:stretch>
        </p:blipFill>
        <p:spPr bwMode="auto">
          <a:xfrm>
            <a:off x="2928927" y="1285860"/>
            <a:ext cx="6072230" cy="418149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constitutions </a:t>
            </a:r>
            <a:r>
              <a:rPr lang="it-IT" dirty="0" err="1" smtClean="0"/>
              <a:t>Jacobin</a:t>
            </a:r>
            <a:r>
              <a:rPr lang="it-IT" dirty="0" smtClean="0"/>
              <a:t> in Italy</a:t>
            </a:r>
            <a:endParaRPr lang="it-IT" dirty="0"/>
          </a:p>
        </p:txBody>
      </p:sp>
      <p:sp>
        <p:nvSpPr>
          <p:cNvPr id="3" name="Segnaposto contenuto 2"/>
          <p:cNvSpPr>
            <a:spLocks noGrp="1"/>
          </p:cNvSpPr>
          <p:nvPr>
            <p:ph sz="quarter" idx="1"/>
          </p:nvPr>
        </p:nvSpPr>
        <p:spPr>
          <a:xfrm>
            <a:off x="142844" y="1500174"/>
            <a:ext cx="8805672" cy="5357826"/>
          </a:xfrm>
        </p:spPr>
        <p:txBody>
          <a:bodyPr>
            <a:normAutofit fontScale="92500" lnSpcReduction="20000"/>
          </a:bodyPr>
          <a:lstStyle/>
          <a:p>
            <a:r>
              <a:rPr lang="en-US" dirty="0" smtClean="0"/>
              <a:t>In </a:t>
            </a:r>
            <a:r>
              <a:rPr lang="en-US" dirty="0" smtClean="0">
                <a:effectLst>
                  <a:outerShdw blurRad="38100" dist="38100" dir="2700000" algn="tl">
                    <a:srgbClr val="000000">
                      <a:alpha val="43137"/>
                    </a:srgbClr>
                  </a:outerShdw>
                </a:effectLst>
              </a:rPr>
              <a:t>Genoa</a:t>
            </a:r>
            <a:r>
              <a:rPr lang="en-US" dirty="0" smtClean="0"/>
              <a:t> - where the process of democratization took place without the invasion of the French army - the new provisional government of the </a:t>
            </a:r>
            <a:r>
              <a:rPr lang="en-US" dirty="0" err="1" smtClean="0"/>
              <a:t>Ligurian</a:t>
            </a:r>
            <a:r>
              <a:rPr lang="en-US" dirty="0" smtClean="0"/>
              <a:t> Republic commissioned a legislative commission to draw up a constitution whose text, subject to changes suggested by Bonaparte himself, which made it </a:t>
            </a:r>
            <a:r>
              <a:rPr lang="en-US" dirty="0" smtClean="0">
                <a:effectLst>
                  <a:outerShdw blurRad="38100" dist="38100" dir="2700000" algn="tl">
                    <a:srgbClr val="000000">
                      <a:alpha val="43137"/>
                    </a:srgbClr>
                  </a:outerShdw>
                </a:effectLst>
              </a:rPr>
              <a:t>very similar to the French constitution of 1795</a:t>
            </a:r>
            <a:r>
              <a:rPr lang="en-US" dirty="0" smtClean="0"/>
              <a:t>, was approved by the people almost unanimously.</a:t>
            </a:r>
          </a:p>
          <a:p>
            <a:r>
              <a:rPr lang="en-US" dirty="0" smtClean="0"/>
              <a:t>In </a:t>
            </a:r>
            <a:r>
              <a:rPr lang="en-US" dirty="0" smtClean="0">
                <a:effectLst>
                  <a:outerShdw blurRad="38100" dist="38100" dir="2700000" algn="tl">
                    <a:srgbClr val="000000">
                      <a:alpha val="43137"/>
                    </a:srgbClr>
                  </a:outerShdw>
                </a:effectLst>
              </a:rPr>
              <a:t>Rome</a:t>
            </a:r>
            <a:r>
              <a:rPr lang="en-US" dirty="0" smtClean="0"/>
              <a:t> without a Pope, the proclamation of the Republic was followed by the granting of a constitution drawn up by a French commission which was very similar to the Charter of the Year III.</a:t>
            </a:r>
          </a:p>
          <a:p>
            <a:r>
              <a:rPr lang="en-US" dirty="0" smtClean="0"/>
              <a:t>In 1799, in the small republic of </a:t>
            </a:r>
            <a:r>
              <a:rPr lang="en-US" dirty="0" smtClean="0">
                <a:effectLst>
                  <a:outerShdw blurRad="38100" dist="38100" dir="2700000" algn="tl">
                    <a:srgbClr val="000000">
                      <a:alpha val="43137"/>
                    </a:srgbClr>
                  </a:outerShdw>
                </a:effectLst>
              </a:rPr>
              <a:t>Lucca</a:t>
            </a:r>
            <a:r>
              <a:rPr lang="en-US" dirty="0" smtClean="0"/>
              <a:t>, there was a brief democratic constitution that can be defined as a synthesis of the example from beyond the Alps.</a:t>
            </a:r>
          </a:p>
          <a:p>
            <a:endParaRPr lang="it-IT"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2"/>
          </p:nvPr>
        </p:nvSpPr>
        <p:spPr>
          <a:xfrm>
            <a:off x="381000" y="1570053"/>
            <a:ext cx="2362200" cy="4144963"/>
          </a:xfrm>
        </p:spPr>
        <p:txBody>
          <a:bodyPr>
            <a:normAutofit lnSpcReduction="10000"/>
          </a:bodyPr>
          <a:lstStyle/>
          <a:p>
            <a:r>
              <a:rPr lang="en-US" sz="2200" dirty="0" smtClean="0"/>
              <a:t>In Naples, the arrival of General </a:t>
            </a:r>
            <a:r>
              <a:rPr lang="en-US" sz="2200" dirty="0" err="1" smtClean="0"/>
              <a:t>Championnet</a:t>
            </a:r>
            <a:r>
              <a:rPr lang="en-US" sz="2200" dirty="0" smtClean="0"/>
              <a:t> led to the creation of a provisional government within which the Neapolitan Jacobins elaborated the project of a Neapolitan constitution. </a:t>
            </a:r>
            <a:endParaRPr lang="it-IT" dirty="0"/>
          </a:p>
        </p:txBody>
      </p:sp>
      <p:pic>
        <p:nvPicPr>
          <p:cNvPr id="49154" name="Picture 2" descr="http://upload.wikimedia.org/wikipedia/commons/f/fe/Championnet_a_Napoli.gif"/>
          <p:cNvPicPr>
            <a:picLocks noChangeAspect="1" noChangeArrowheads="1"/>
          </p:cNvPicPr>
          <p:nvPr/>
        </p:nvPicPr>
        <p:blipFill>
          <a:blip r:embed="rId2"/>
          <a:srcRect/>
          <a:stretch>
            <a:fillRect/>
          </a:stretch>
        </p:blipFill>
        <p:spPr bwMode="auto">
          <a:xfrm>
            <a:off x="2928927" y="571480"/>
            <a:ext cx="6055048" cy="44291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English Experience</a:t>
            </a:r>
            <a:endParaRPr lang="it-IT" dirty="0"/>
          </a:p>
        </p:txBody>
      </p:sp>
      <p:sp>
        <p:nvSpPr>
          <p:cNvPr id="3" name="Segnaposto contenuto 2"/>
          <p:cNvSpPr>
            <a:spLocks noGrp="1"/>
          </p:cNvSpPr>
          <p:nvPr>
            <p:ph sz="quarter" idx="1"/>
          </p:nvPr>
        </p:nvSpPr>
        <p:spPr/>
        <p:txBody>
          <a:bodyPr>
            <a:normAutofit fontScale="92500"/>
          </a:bodyPr>
          <a:lstStyle/>
          <a:p>
            <a:r>
              <a:rPr lang="it-IT" dirty="0" smtClean="0"/>
              <a:t>The medieval roots of modern constitutionalism has been found mostly in English constitutional history. </a:t>
            </a:r>
          </a:p>
          <a:p>
            <a:r>
              <a:rPr lang="it-IT" i="1" dirty="0" err="1" smtClean="0"/>
              <a:t>Why</a:t>
            </a:r>
            <a:r>
              <a:rPr lang="it-IT" i="1" dirty="0" smtClean="0"/>
              <a:t>?</a:t>
            </a:r>
          </a:p>
          <a:p>
            <a:r>
              <a:rPr lang="it-IT" dirty="0" smtClean="0"/>
              <a:t>Because in that society it emerges early on a unitary state power and a centralized real </a:t>
            </a:r>
            <a:r>
              <a:rPr lang="it-IT" dirty="0" err="1" smtClean="0"/>
              <a:t>justice</a:t>
            </a:r>
            <a:r>
              <a:rPr lang="it-IT" dirty="0" smtClean="0"/>
              <a:t> </a:t>
            </a:r>
            <a:r>
              <a:rPr lang="it-IT" dirty="0" smtClean="0">
                <a:solidFill>
                  <a:srgbClr val="002060"/>
                </a:solidFill>
              </a:rPr>
              <a:t>free from the bonds of universal constraints as the Papacy and the Empire</a:t>
            </a:r>
          </a:p>
          <a:p>
            <a:r>
              <a:rPr lang="it-IT" dirty="0" smtClean="0"/>
              <a:t>Already in the thirteenth century </a:t>
            </a:r>
            <a:r>
              <a:rPr lang="it-IT" dirty="0" err="1" smtClean="0"/>
              <a:t>jurists</a:t>
            </a:r>
            <a:r>
              <a:rPr lang="it-IT" dirty="0" smtClean="0"/>
              <a:t> </a:t>
            </a:r>
            <a:r>
              <a:rPr lang="it-IT" dirty="0" err="1" smtClean="0"/>
              <a:t>of</a:t>
            </a:r>
            <a:r>
              <a:rPr lang="it-IT" dirty="0" smtClean="0"/>
              <a:t> common </a:t>
            </a:r>
            <a:r>
              <a:rPr lang="it-IT" dirty="0" err="1" smtClean="0"/>
              <a:t>law</a:t>
            </a:r>
            <a:r>
              <a:rPr lang="it-IT" dirty="0" smtClean="0"/>
              <a:t> </a:t>
            </a:r>
            <a:r>
              <a:rPr lang="it-IT" dirty="0" err="1" smtClean="0"/>
              <a:t>initiated</a:t>
            </a:r>
            <a:r>
              <a:rPr lang="it-IT" dirty="0" smtClean="0"/>
              <a:t> a complex processing of the limits of royal power, which used a customary law as opposed to the Roman tradition expressed by the </a:t>
            </a:r>
            <a:r>
              <a:rPr lang="it-IT" dirty="0" err="1" smtClean="0"/>
              <a:t>known</a:t>
            </a:r>
            <a:r>
              <a:rPr lang="it-IT" dirty="0" smtClean="0"/>
              <a:t> </a:t>
            </a:r>
            <a:r>
              <a:rPr lang="it-IT" dirty="0" err="1" smtClean="0"/>
              <a:t>sentence</a:t>
            </a:r>
            <a:r>
              <a:rPr lang="it-IT" dirty="0" smtClean="0"/>
              <a:t> </a:t>
            </a:r>
            <a:r>
              <a:rPr lang="it-IT" dirty="0" err="1" smtClean="0"/>
              <a:t>of</a:t>
            </a:r>
            <a:r>
              <a:rPr lang="it-IT" dirty="0" smtClean="0"/>
              <a:t> </a:t>
            </a:r>
            <a:r>
              <a:rPr lang="it-IT" dirty="0" err="1" smtClean="0"/>
              <a:t>Ulpiano</a:t>
            </a:r>
            <a:r>
              <a:rPr lang="it-IT" dirty="0" smtClean="0"/>
              <a:t> «</a:t>
            </a:r>
            <a:r>
              <a:rPr lang="it-IT" dirty="0" err="1" smtClean="0"/>
              <a:t>quod</a:t>
            </a:r>
            <a:r>
              <a:rPr lang="it-IT" dirty="0" smtClean="0"/>
              <a:t> principi placet </a:t>
            </a:r>
            <a:r>
              <a:rPr lang="it-IT" dirty="0" err="1" smtClean="0"/>
              <a:t>legis</a:t>
            </a:r>
            <a:r>
              <a:rPr lang="it-IT" dirty="0" smtClean="0"/>
              <a:t> </a:t>
            </a:r>
            <a:r>
              <a:rPr lang="it-IT" dirty="0" err="1" smtClean="0"/>
              <a:t>habet</a:t>
            </a:r>
            <a:r>
              <a:rPr lang="it-IT" dirty="0" smtClean="0"/>
              <a:t> </a:t>
            </a:r>
            <a:r>
              <a:rPr lang="it-IT" dirty="0" err="1" smtClean="0"/>
              <a:t>vigorem</a:t>
            </a:r>
            <a:r>
              <a:rPr lang="it-IT" dirty="0" smtClean="0"/>
              <a:t>»</a:t>
            </a:r>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2786058"/>
            <a:ext cx="2362200" cy="990600"/>
          </a:xfrm>
        </p:spPr>
        <p:txBody>
          <a:bodyPr/>
          <a:lstStyle/>
          <a:p>
            <a:r>
              <a:rPr lang="it-IT" dirty="0" smtClean="0"/>
              <a:t>The Roman and Neapolitan constitutions</a:t>
            </a:r>
            <a:endParaRPr lang="it-IT" dirty="0"/>
          </a:p>
        </p:txBody>
      </p:sp>
      <p:sp>
        <p:nvSpPr>
          <p:cNvPr id="4" name="Segnaposto contenuto 3"/>
          <p:cNvSpPr>
            <a:spLocks noGrp="1"/>
          </p:cNvSpPr>
          <p:nvPr>
            <p:ph sz="quarter" idx="1"/>
          </p:nvPr>
        </p:nvSpPr>
        <p:spPr>
          <a:xfrm>
            <a:off x="3071802" y="947758"/>
            <a:ext cx="5638800" cy="5410200"/>
          </a:xfrm>
        </p:spPr>
        <p:txBody>
          <a:bodyPr/>
          <a:lstStyle/>
          <a:p>
            <a:r>
              <a:rPr lang="en-US" dirty="0" smtClean="0"/>
              <a:t>Among these constitutions, the Roman and Neapolitan ones were undoubtedly the most antithetical for at least two reasons:</a:t>
            </a:r>
          </a:p>
          <a:p>
            <a:pPr lvl="1"/>
            <a:r>
              <a:rPr lang="en-US" dirty="0" smtClean="0">
                <a:solidFill>
                  <a:srgbClr val="002060"/>
                </a:solidFill>
              </a:rPr>
              <a:t>for having been elaborated, one by a French commission and the other by a group of Italian Jacobins; </a:t>
            </a:r>
          </a:p>
          <a:p>
            <a:pPr lvl="1"/>
            <a:r>
              <a:rPr lang="en-US" dirty="0" smtClean="0">
                <a:solidFill>
                  <a:srgbClr val="002060"/>
                </a:solidFill>
              </a:rPr>
              <a:t>one strongly anchored to the French Charter of 1795 and the other for its peculiar originality. </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581144"/>
            <a:ext cx="2362200" cy="990600"/>
          </a:xfrm>
        </p:spPr>
        <p:txBody>
          <a:bodyPr/>
          <a:lstStyle/>
          <a:p>
            <a:r>
              <a:rPr lang="it-IT" dirty="0" smtClean="0"/>
              <a:t>The constitution of the Roman Republic </a:t>
            </a:r>
            <a:endParaRPr lang="it-IT" dirty="0"/>
          </a:p>
        </p:txBody>
      </p:sp>
      <p:sp>
        <p:nvSpPr>
          <p:cNvPr id="3" name="Segnaposto contenuto 2"/>
          <p:cNvSpPr>
            <a:spLocks noGrp="1"/>
          </p:cNvSpPr>
          <p:nvPr>
            <p:ph sz="quarter" idx="1"/>
          </p:nvPr>
        </p:nvSpPr>
        <p:spPr>
          <a:xfrm>
            <a:off x="2857488" y="757238"/>
            <a:ext cx="6072230" cy="6029348"/>
          </a:xfrm>
        </p:spPr>
        <p:txBody>
          <a:bodyPr>
            <a:normAutofit fontScale="77500" lnSpcReduction="20000"/>
          </a:bodyPr>
          <a:lstStyle/>
          <a:p>
            <a:r>
              <a:rPr lang="en-US" dirty="0" smtClean="0"/>
              <a:t>As for the constitution of the Roman Republic, there was a need to p</a:t>
            </a:r>
            <a:r>
              <a:rPr lang="en-US" dirty="0" smtClean="0">
                <a:effectLst>
                  <a:outerShdw blurRad="38100" dist="38100" dir="2700000" algn="tl">
                    <a:srgbClr val="000000">
                      <a:alpha val="43137"/>
                    </a:srgbClr>
                  </a:outerShdw>
                </a:effectLst>
              </a:rPr>
              <a:t>revent the alliance between the Italian democratic element and the French military exponents </a:t>
            </a:r>
            <a:r>
              <a:rPr lang="en-US" dirty="0" smtClean="0"/>
              <a:t>(which had already facilitated the rise of Bonaparte).</a:t>
            </a:r>
          </a:p>
          <a:p>
            <a:r>
              <a:rPr lang="en-US" dirty="0" smtClean="0"/>
              <a:t>This led the Directory to entrust French </a:t>
            </a:r>
            <a:r>
              <a:rPr lang="en-US" dirty="0" smtClean="0">
                <a:solidFill>
                  <a:srgbClr val="FF0000"/>
                </a:solidFill>
                <a:effectLst>
                  <a:outerShdw blurRad="38100" dist="38100" dir="2700000" algn="tl">
                    <a:srgbClr val="000000">
                      <a:alpha val="43137"/>
                    </a:srgbClr>
                  </a:outerShdw>
                </a:effectLst>
              </a:rPr>
              <a:t>commissioners "</a:t>
            </a:r>
            <a:r>
              <a:rPr lang="en-US" dirty="0" err="1" smtClean="0">
                <a:solidFill>
                  <a:srgbClr val="FF0000"/>
                </a:solidFill>
                <a:effectLst>
                  <a:outerShdw blurRad="38100" dist="38100" dir="2700000" algn="tl">
                    <a:srgbClr val="000000">
                      <a:alpha val="43137"/>
                    </a:srgbClr>
                  </a:outerShdw>
                </a:effectLst>
              </a:rPr>
              <a:t>civils</a:t>
            </a:r>
            <a:r>
              <a:rPr lang="en-US" dirty="0" smtClean="0">
                <a:solidFill>
                  <a:srgbClr val="FF0000"/>
                </a:solidFill>
                <a:effectLst>
                  <a:outerShdw blurRad="38100" dist="38100" dir="2700000" algn="tl">
                    <a:srgbClr val="000000">
                      <a:alpha val="43137"/>
                    </a:srgbClr>
                  </a:outerShdw>
                </a:effectLst>
              </a:rPr>
              <a:t> et </a:t>
            </a:r>
            <a:r>
              <a:rPr lang="en-US" dirty="0" err="1" smtClean="0">
                <a:solidFill>
                  <a:srgbClr val="FF0000"/>
                </a:solidFill>
                <a:effectLst>
                  <a:outerShdw blurRad="38100" dist="38100" dir="2700000" algn="tl">
                    <a:srgbClr val="000000">
                      <a:alpha val="43137"/>
                    </a:srgbClr>
                  </a:outerShdw>
                </a:effectLst>
              </a:rPr>
              <a:t>politiques</a:t>
            </a:r>
            <a:r>
              <a:rPr lang="en-US" dirty="0" smtClean="0">
                <a:solidFill>
                  <a:srgbClr val="FF0000"/>
                </a:solidFill>
                <a:effectLst>
                  <a:outerShdw blurRad="38100" dist="38100" dir="2700000" algn="tl">
                    <a:srgbClr val="000000">
                      <a:alpha val="43137"/>
                    </a:srgbClr>
                  </a:outerShdw>
                </a:effectLst>
              </a:rPr>
              <a:t>"</a:t>
            </a:r>
            <a:r>
              <a:rPr lang="en-US" dirty="0" smtClean="0"/>
              <a:t>, under the direction of Pierre-Claude-François </a:t>
            </a:r>
            <a:r>
              <a:rPr lang="en-US" dirty="0" err="1" smtClean="0"/>
              <a:t>Daunou</a:t>
            </a:r>
            <a:r>
              <a:rPr lang="en-US" dirty="0" smtClean="0"/>
              <a:t>, with the task of </a:t>
            </a:r>
            <a:r>
              <a:rPr lang="en-US" dirty="0" err="1" smtClean="0"/>
              <a:t>organising</a:t>
            </a:r>
            <a:r>
              <a:rPr lang="en-US" dirty="0" smtClean="0"/>
              <a:t> and putting into operation a provisional government in Rome and preparing the constitutional text which was presented on 17 March 1798 with a proclamation signed by General Massena, the new military commander.</a:t>
            </a:r>
          </a:p>
          <a:p>
            <a:r>
              <a:rPr lang="en-US" dirty="0" smtClean="0"/>
              <a:t>This Charter, whose authorship was attributed to </a:t>
            </a:r>
            <a:r>
              <a:rPr lang="en-US" dirty="0" smtClean="0">
                <a:effectLst>
                  <a:outerShdw blurRad="38100" dist="38100" dir="2700000" algn="tl">
                    <a:srgbClr val="000000">
                      <a:alpha val="43137"/>
                    </a:srgbClr>
                  </a:outerShdw>
                </a:effectLst>
              </a:rPr>
              <a:t>Merlin De Douai</a:t>
            </a:r>
            <a:r>
              <a:rPr lang="en-US" dirty="0" smtClean="0"/>
              <a:t>, does </a:t>
            </a:r>
            <a:r>
              <a:rPr lang="en-US" dirty="0" smtClean="0">
                <a:effectLst>
                  <a:outerShdw blurRad="38100" dist="38100" dir="2700000" algn="tl">
                    <a:srgbClr val="000000">
                      <a:alpha val="43137"/>
                    </a:srgbClr>
                  </a:outerShdw>
                </a:effectLst>
              </a:rPr>
              <a:t>not show substantial differences from the French text of the year III </a:t>
            </a:r>
            <a:r>
              <a:rPr lang="en-US" dirty="0" smtClean="0"/>
              <a:t>except in a variation in the name of the institutes on the basis of a terminology that evoked ancient Rome. </a:t>
            </a:r>
            <a:endParaRPr lang="it-IT" dirty="0" smtClean="0"/>
          </a:p>
          <a:p>
            <a:endParaRPr lang="it-IT" dirty="0"/>
          </a:p>
        </p:txBody>
      </p:sp>
      <p:pic>
        <p:nvPicPr>
          <p:cNvPr id="11266" name="Picture 2" descr="http://upload.wikimedia.org/wikipedia/commons/8/8a/Merlin_de_Douai.png"/>
          <p:cNvPicPr>
            <a:picLocks noChangeAspect="1" noChangeArrowheads="1"/>
          </p:cNvPicPr>
          <p:nvPr/>
        </p:nvPicPr>
        <p:blipFill>
          <a:blip r:embed="rId2"/>
          <a:srcRect/>
          <a:stretch>
            <a:fillRect/>
          </a:stretch>
        </p:blipFill>
        <p:spPr bwMode="auto">
          <a:xfrm>
            <a:off x="142844" y="2858355"/>
            <a:ext cx="2786082" cy="353765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01752" y="312594"/>
            <a:ext cx="8534400" cy="758952"/>
          </a:xfrm>
        </p:spPr>
        <p:txBody>
          <a:bodyPr>
            <a:normAutofit/>
          </a:bodyPr>
          <a:lstStyle/>
          <a:p>
            <a:r>
              <a:rPr lang="it-IT" dirty="0" smtClean="0"/>
              <a:t>The constitution of the Roman Republic</a:t>
            </a:r>
            <a:endParaRPr lang="it-IT" dirty="0"/>
          </a:p>
        </p:txBody>
      </p:sp>
      <p:sp>
        <p:nvSpPr>
          <p:cNvPr id="6" name="Segnaposto contenuto 5"/>
          <p:cNvSpPr>
            <a:spLocks noGrp="1"/>
          </p:cNvSpPr>
          <p:nvPr>
            <p:ph sz="quarter" idx="1"/>
          </p:nvPr>
        </p:nvSpPr>
        <p:spPr>
          <a:xfrm>
            <a:off x="444628" y="1643050"/>
            <a:ext cx="8413652" cy="4786346"/>
          </a:xfrm>
        </p:spPr>
        <p:txBody>
          <a:bodyPr>
            <a:normAutofit fontScale="85000" lnSpcReduction="20000"/>
          </a:bodyPr>
          <a:lstStyle/>
          <a:p>
            <a:r>
              <a:rPr lang="en-US" dirty="0" smtClean="0"/>
              <a:t>Preceded by a </a:t>
            </a:r>
            <a:r>
              <a:rPr lang="en-US" dirty="0" smtClean="0">
                <a:effectLst>
                  <a:outerShdw blurRad="38100" dist="38100" dir="2700000" algn="tl">
                    <a:srgbClr val="000000">
                      <a:alpha val="43137"/>
                    </a:srgbClr>
                  </a:outerShdw>
                </a:effectLst>
              </a:rPr>
              <a:t>declaration of the rights and duties of man </a:t>
            </a:r>
            <a:r>
              <a:rPr lang="en-US" dirty="0" smtClean="0"/>
              <a:t>and </a:t>
            </a:r>
            <a:r>
              <a:rPr lang="en-US" dirty="0" smtClean="0">
                <a:effectLst>
                  <a:outerShdw blurRad="38100" dist="38100" dir="2700000" algn="tl">
                    <a:srgbClr val="000000">
                      <a:alpha val="43137"/>
                    </a:srgbClr>
                  </a:outerShdw>
                </a:effectLst>
              </a:rPr>
              <a:t>citizen</a:t>
            </a:r>
            <a:r>
              <a:rPr lang="en-US" dirty="0" smtClean="0"/>
              <a:t> similar to those provided by his French sister, the Constitution proclaimed in the first two articles the Roman republic "</a:t>
            </a:r>
            <a:r>
              <a:rPr lang="en-US" dirty="0" smtClean="0">
                <a:effectLst>
                  <a:outerShdw blurRad="38100" dist="38100" dir="2700000" algn="tl">
                    <a:srgbClr val="000000">
                      <a:alpha val="43137"/>
                    </a:srgbClr>
                  </a:outerShdw>
                </a:effectLst>
              </a:rPr>
              <a:t>one and indivisible</a:t>
            </a:r>
            <a:r>
              <a:rPr lang="en-US" dirty="0" smtClean="0"/>
              <a:t>" and recognized the sovereignty to the universality of citizens. </a:t>
            </a:r>
          </a:p>
          <a:p>
            <a:r>
              <a:rPr lang="en-US" dirty="0" smtClean="0"/>
              <a:t>It incorporated the principle of </a:t>
            </a:r>
            <a:r>
              <a:rPr lang="en-US" dirty="0" smtClean="0">
                <a:effectLst>
                  <a:outerShdw blurRad="38100" dist="38100" dir="2700000" algn="tl">
                    <a:srgbClr val="000000">
                      <a:alpha val="43137"/>
                    </a:srgbClr>
                  </a:outerShdw>
                </a:effectLst>
              </a:rPr>
              <a:t>the separation of powers</a:t>
            </a:r>
          </a:p>
          <a:p>
            <a:r>
              <a:rPr lang="en-US" dirty="0" smtClean="0"/>
              <a:t>It assigned executive power to a Consulate of five members (corresponding to the French Directory). </a:t>
            </a:r>
          </a:p>
          <a:p>
            <a:r>
              <a:rPr lang="en-US" dirty="0" smtClean="0"/>
              <a:t>It assigned l</a:t>
            </a:r>
            <a:r>
              <a:rPr lang="en-US" dirty="0" smtClean="0">
                <a:effectLst>
                  <a:outerShdw blurRad="38100" dist="38100" dir="2700000" algn="tl">
                    <a:srgbClr val="000000">
                      <a:alpha val="43137"/>
                    </a:srgbClr>
                  </a:outerShdw>
                </a:effectLst>
              </a:rPr>
              <a:t>egislative power to two separate and independent chambers</a:t>
            </a:r>
            <a:r>
              <a:rPr lang="en-US" dirty="0" smtClean="0"/>
              <a:t> of two years' duration (corresponding to the Council of the Five Hundred and the Council of the Seniors), which took the name of </a:t>
            </a:r>
          </a:p>
          <a:p>
            <a:pPr lvl="1"/>
            <a:r>
              <a:rPr lang="en-US" dirty="0" err="1" smtClean="0">
                <a:solidFill>
                  <a:srgbClr val="FF0000"/>
                </a:solidFill>
                <a:effectLst>
                  <a:outerShdw blurRad="38100" dist="38100" dir="2700000" algn="tl">
                    <a:srgbClr val="000000">
                      <a:alpha val="43137"/>
                    </a:srgbClr>
                  </a:outerShdw>
                </a:effectLst>
              </a:rPr>
              <a:t>Tribunate</a:t>
            </a:r>
            <a:r>
              <a:rPr lang="en-US" dirty="0" smtClean="0">
                <a:solidFill>
                  <a:srgbClr val="002060"/>
                </a:solidFill>
              </a:rPr>
              <a:t>, composed of seventy-two members who had the exclusive right to propose laws, and to </a:t>
            </a:r>
          </a:p>
          <a:p>
            <a:pPr lvl="1"/>
            <a:r>
              <a:rPr lang="en-US" dirty="0" smtClean="0">
                <a:solidFill>
                  <a:srgbClr val="FF0000"/>
                </a:solidFill>
                <a:effectLst>
                  <a:outerShdw blurRad="38100" dist="38100" dir="2700000" algn="tl">
                    <a:srgbClr val="000000">
                      <a:alpha val="43137"/>
                    </a:srgbClr>
                  </a:outerShdw>
                </a:effectLst>
              </a:rPr>
              <a:t>Senate</a:t>
            </a:r>
            <a:r>
              <a:rPr lang="en-US" dirty="0" smtClean="0"/>
              <a:t>, </a:t>
            </a:r>
            <a:r>
              <a:rPr lang="en-US" dirty="0" smtClean="0">
                <a:solidFill>
                  <a:srgbClr val="002060"/>
                </a:solidFill>
              </a:rPr>
              <a:t>composed of thirty-two members who approved or rejected the resolutions of the first chamber</a:t>
            </a:r>
            <a:endParaRPr lang="it-IT" dirty="0" smtClean="0">
              <a:solidFill>
                <a:srgbClr val="00206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Rights and duties</a:t>
            </a:r>
            <a:endParaRPr lang="it-IT" dirty="0"/>
          </a:p>
        </p:txBody>
      </p:sp>
      <p:sp>
        <p:nvSpPr>
          <p:cNvPr id="3" name="Segnaposto contenuto 2"/>
          <p:cNvSpPr>
            <a:spLocks noGrp="1"/>
          </p:cNvSpPr>
          <p:nvPr>
            <p:ph sz="quarter" idx="1"/>
          </p:nvPr>
        </p:nvSpPr>
        <p:spPr>
          <a:xfrm>
            <a:off x="285720" y="1571612"/>
            <a:ext cx="8643998" cy="5286412"/>
          </a:xfrm>
        </p:spPr>
        <p:txBody>
          <a:bodyPr>
            <a:normAutofit fontScale="85000" lnSpcReduction="20000"/>
          </a:bodyPr>
          <a:lstStyle/>
          <a:p>
            <a:r>
              <a:rPr lang="en-US" dirty="0" smtClean="0"/>
              <a:t>The only variant in the system with respect to the </a:t>
            </a:r>
            <a:r>
              <a:rPr lang="en-US" dirty="0" err="1" smtClean="0"/>
              <a:t>Thermidorian</a:t>
            </a:r>
            <a:r>
              <a:rPr lang="en-US" dirty="0" smtClean="0"/>
              <a:t> constitution was represented by the </a:t>
            </a:r>
            <a:r>
              <a:rPr lang="en-US" dirty="0" smtClean="0">
                <a:effectLst>
                  <a:outerShdw blurRad="38100" dist="38100" dir="2700000" algn="tl">
                    <a:srgbClr val="000000">
                      <a:alpha val="43137"/>
                    </a:srgbClr>
                  </a:outerShdw>
                </a:effectLst>
              </a:rPr>
              <a:t>provision of the rule of tacit approval in the event of silence or delay by the Senate </a:t>
            </a:r>
            <a:r>
              <a:rPr lang="en-US" dirty="0" smtClean="0"/>
              <a:t>in the scrutiny of a resolution of the law already voted by the Tribune, if two months had elapsed since the transmission of the proposal and a second invitation to deliberate had intervened. </a:t>
            </a:r>
          </a:p>
          <a:p>
            <a:r>
              <a:rPr lang="en-US" dirty="0" smtClean="0"/>
              <a:t>Rights include </a:t>
            </a:r>
            <a:r>
              <a:rPr lang="en-US" dirty="0" smtClean="0">
                <a:effectLst>
                  <a:outerShdw blurRad="38100" dist="38100" dir="2700000" algn="tl">
                    <a:srgbClr val="000000">
                      <a:alpha val="43137"/>
                    </a:srgbClr>
                  </a:outerShdw>
                </a:effectLst>
              </a:rPr>
              <a:t>freedom, equality, security and property</a:t>
            </a:r>
          </a:p>
          <a:p>
            <a:r>
              <a:rPr lang="en-US" dirty="0" smtClean="0"/>
              <a:t>The </a:t>
            </a:r>
            <a:r>
              <a:rPr lang="en-US" dirty="0" err="1" smtClean="0"/>
              <a:t>Rousseauvian</a:t>
            </a:r>
            <a:r>
              <a:rPr lang="en-US" dirty="0" smtClean="0"/>
              <a:t> law is affirmed as an expression of the general will "</a:t>
            </a:r>
            <a:r>
              <a:rPr lang="en-US" i="1" dirty="0" smtClean="0">
                <a:effectLst>
                  <a:outerShdw blurRad="38100" dist="38100" dir="2700000" algn="tl">
                    <a:srgbClr val="000000">
                      <a:alpha val="43137"/>
                    </a:srgbClr>
                  </a:outerShdw>
                </a:effectLst>
              </a:rPr>
              <a:t>expressed by the majority of citizens or their representatives</a:t>
            </a:r>
            <a:r>
              <a:rPr lang="en-US" dirty="0" smtClean="0"/>
              <a:t>" (art. 6). </a:t>
            </a:r>
          </a:p>
          <a:p>
            <a:r>
              <a:rPr lang="en-US" dirty="0" smtClean="0"/>
              <a:t>The duties consist in </a:t>
            </a:r>
            <a:r>
              <a:rPr lang="en-US" dirty="0" smtClean="0">
                <a:effectLst>
                  <a:outerShdw blurRad="38100" dist="38100" dir="2700000" algn="tl">
                    <a:srgbClr val="000000">
                      <a:alpha val="43137"/>
                    </a:srgbClr>
                  </a:outerShdw>
                </a:effectLst>
              </a:rPr>
              <a:t>defending, serving, living subject to the law and respecting its organs</a:t>
            </a:r>
            <a:r>
              <a:rPr lang="en-US" dirty="0" smtClean="0"/>
              <a:t>. </a:t>
            </a:r>
          </a:p>
          <a:p>
            <a:r>
              <a:rPr lang="en-US" dirty="0" smtClean="0"/>
              <a:t>Particular attention is paid to the principle of </a:t>
            </a:r>
            <a:r>
              <a:rPr lang="en-US" dirty="0" smtClean="0">
                <a:effectLst>
                  <a:outerShdw blurRad="38100" dist="38100" dir="2700000" algn="tl">
                    <a:srgbClr val="000000">
                      <a:alpha val="43137"/>
                    </a:srgbClr>
                  </a:outerShdw>
                </a:effectLst>
              </a:rPr>
              <a:t>the intangibility of property</a:t>
            </a:r>
            <a:r>
              <a:rPr lang="en-US" dirty="0" smtClean="0"/>
              <a:t>, on the maintenance of which "the cultivation of the land, the production, the means of labor and the whole social order rest" (art. 8). </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28596" y="2643182"/>
            <a:ext cx="2362200" cy="990600"/>
          </a:xfrm>
        </p:spPr>
        <p:txBody>
          <a:bodyPr/>
          <a:lstStyle/>
          <a:p>
            <a:r>
              <a:rPr lang="it-IT" dirty="0" smtClean="0"/>
              <a:t>No constitutional control</a:t>
            </a:r>
            <a:endParaRPr lang="it-IT" dirty="0"/>
          </a:p>
        </p:txBody>
      </p:sp>
      <p:sp>
        <p:nvSpPr>
          <p:cNvPr id="4" name="Segnaposto contenuto 3"/>
          <p:cNvSpPr>
            <a:spLocks noGrp="1"/>
          </p:cNvSpPr>
          <p:nvPr>
            <p:ph sz="quarter" idx="1"/>
          </p:nvPr>
        </p:nvSpPr>
        <p:spPr>
          <a:xfrm>
            <a:off x="2857488" y="714356"/>
            <a:ext cx="6072230" cy="5857916"/>
          </a:xfrm>
        </p:spPr>
        <p:txBody>
          <a:bodyPr>
            <a:noAutofit/>
          </a:bodyPr>
          <a:lstStyle/>
          <a:p>
            <a:r>
              <a:rPr lang="en-US" sz="2200" dirty="0" smtClean="0"/>
              <a:t>Following the French example, in this constitution </a:t>
            </a:r>
            <a:r>
              <a:rPr lang="en-US" sz="2200" dirty="0" smtClean="0">
                <a:effectLst>
                  <a:outerShdw blurRad="38100" dist="38100" dir="2700000" algn="tl">
                    <a:srgbClr val="000000">
                      <a:alpha val="43137"/>
                    </a:srgbClr>
                  </a:outerShdw>
                </a:effectLst>
              </a:rPr>
              <a:t>we do not find any body that would remember the Council of Censors of Philadelphia </a:t>
            </a:r>
            <a:r>
              <a:rPr lang="en-US" sz="2200" dirty="0" smtClean="0"/>
              <a:t>as a guardian of the principles enshrined in the constitution.</a:t>
            </a:r>
          </a:p>
          <a:p>
            <a:r>
              <a:rPr lang="en-US" sz="2200" dirty="0" smtClean="0">
                <a:effectLst>
                  <a:outerShdw blurRad="38100" dist="38100" dir="2700000" algn="tl">
                    <a:srgbClr val="000000">
                      <a:alpha val="43137"/>
                    </a:srgbClr>
                  </a:outerShdw>
                </a:effectLst>
              </a:rPr>
              <a:t>Nor did the executive have a veto power </a:t>
            </a:r>
            <a:r>
              <a:rPr lang="en-US" sz="2200" dirty="0" smtClean="0"/>
              <a:t>similar to that of the United States, which would have affected the legislative initiative of the two chambers. </a:t>
            </a:r>
          </a:p>
          <a:p>
            <a:r>
              <a:rPr lang="en-US" sz="2200" dirty="0" smtClean="0"/>
              <a:t>It is interesting to note that the Consulate, in the same way as the French Directory, had </a:t>
            </a:r>
            <a:r>
              <a:rPr lang="en-US" sz="2200" dirty="0" smtClean="0">
                <a:effectLst>
                  <a:outerShdw blurRad="38100" dist="38100" dir="2700000" algn="tl">
                    <a:srgbClr val="000000">
                      <a:alpha val="43137"/>
                    </a:srgbClr>
                  </a:outerShdw>
                </a:effectLst>
              </a:rPr>
              <a:t>only the power  </a:t>
            </a:r>
            <a:r>
              <a:rPr lang="en-US" sz="2200" dirty="0" smtClean="0"/>
              <a:t>to "</a:t>
            </a:r>
            <a:r>
              <a:rPr lang="en-US" sz="2200" i="1" dirty="0" smtClean="0"/>
              <a:t>invite the tribune or the senate in writing to take an object into consideration: it can propose measures to them, but not projects drafted in the form of laws</a:t>
            </a:r>
            <a:r>
              <a:rPr lang="en-US" sz="2200" dirty="0" smtClean="0"/>
              <a:t>". </a:t>
            </a:r>
            <a:endParaRPr lang="it-IT" sz="22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Judicial</a:t>
            </a:r>
            <a:r>
              <a:rPr lang="it-IT" dirty="0" smtClean="0"/>
              <a:t> </a:t>
            </a:r>
            <a:r>
              <a:rPr lang="it-IT" dirty="0" err="1" smtClean="0"/>
              <a:t>power</a:t>
            </a:r>
            <a:endParaRPr lang="it-IT" dirty="0"/>
          </a:p>
        </p:txBody>
      </p:sp>
      <p:sp>
        <p:nvSpPr>
          <p:cNvPr id="3" name="Segnaposto contenuto 2"/>
          <p:cNvSpPr>
            <a:spLocks noGrp="1"/>
          </p:cNvSpPr>
          <p:nvPr>
            <p:ph sz="quarter" idx="1"/>
          </p:nvPr>
        </p:nvSpPr>
        <p:spPr>
          <a:xfrm>
            <a:off x="301752" y="1714520"/>
            <a:ext cx="8503920" cy="5143480"/>
          </a:xfrm>
        </p:spPr>
        <p:txBody>
          <a:bodyPr>
            <a:normAutofit fontScale="92500" lnSpcReduction="20000"/>
          </a:bodyPr>
          <a:lstStyle/>
          <a:p>
            <a:r>
              <a:rPr lang="en-US" sz="2800" dirty="0" smtClean="0"/>
              <a:t>The judicial power was taken away from the legislative councils and the consulate by virtue of the separation of powers </a:t>
            </a:r>
          </a:p>
          <a:p>
            <a:r>
              <a:rPr lang="en-US" sz="2800" dirty="0" smtClean="0"/>
              <a:t>It was entrusted to the courts, whose members were chosen by the electoral assemblies (art. 40).</a:t>
            </a:r>
          </a:p>
          <a:p>
            <a:r>
              <a:rPr lang="en-US" sz="2800" dirty="0" smtClean="0"/>
              <a:t>Compared to the French model, the Roman constitution provided for some corrective measures: </a:t>
            </a:r>
          </a:p>
          <a:p>
            <a:pPr lvl="1"/>
            <a:r>
              <a:rPr lang="en-US" sz="2300" dirty="0" smtClean="0">
                <a:solidFill>
                  <a:srgbClr val="002060"/>
                </a:solidFill>
              </a:rPr>
              <a:t>1. art. 205 of the 1795 constitution on the </a:t>
            </a:r>
            <a:r>
              <a:rPr lang="en-US" sz="2300" dirty="0" smtClean="0">
                <a:solidFill>
                  <a:srgbClr val="002060"/>
                </a:solidFill>
                <a:effectLst>
                  <a:outerShdw blurRad="38100" dist="38100" dir="2700000" algn="tl">
                    <a:srgbClr val="000000">
                      <a:alpha val="43137"/>
                    </a:srgbClr>
                  </a:outerShdw>
                </a:effectLst>
              </a:rPr>
              <a:t>gratuitousness of justice</a:t>
            </a:r>
            <a:r>
              <a:rPr lang="en-US" sz="2300" dirty="0" smtClean="0">
                <a:solidFill>
                  <a:srgbClr val="002060"/>
                </a:solidFill>
              </a:rPr>
              <a:t>, which we find in the other contemporary Italian constitutions, was not reproduced</a:t>
            </a:r>
          </a:p>
          <a:p>
            <a:pPr lvl="1"/>
            <a:r>
              <a:rPr lang="en-US" sz="2300" dirty="0" smtClean="0">
                <a:solidFill>
                  <a:srgbClr val="002060"/>
                </a:solidFill>
              </a:rPr>
              <a:t>2. An element of novelty, which is not even found in the laws of the other Italian Jacobin republics, was art. 251, which governed the </a:t>
            </a:r>
            <a:r>
              <a:rPr lang="en-US" sz="2300" dirty="0" smtClean="0">
                <a:solidFill>
                  <a:srgbClr val="002060"/>
                </a:solidFill>
                <a:effectLst>
                  <a:outerShdw blurRad="38100" dist="38100" dir="2700000" algn="tl">
                    <a:srgbClr val="000000">
                      <a:alpha val="43137"/>
                    </a:srgbClr>
                  </a:outerShdw>
                </a:effectLst>
              </a:rPr>
              <a:t>manner of election of judges of the High Court</a:t>
            </a:r>
            <a:r>
              <a:rPr lang="en-US" sz="2300" dirty="0" smtClean="0">
                <a:solidFill>
                  <a:srgbClr val="002060"/>
                </a:solidFill>
              </a:rPr>
              <a:t>, with the provision that </a:t>
            </a:r>
            <a:r>
              <a:rPr lang="en-US" sz="2300" dirty="0" smtClean="0">
                <a:solidFill>
                  <a:srgbClr val="002060"/>
                </a:solidFill>
                <a:effectLst>
                  <a:outerShdw blurRad="38100" dist="38100" dir="2700000" algn="tl">
                    <a:srgbClr val="000000">
                      <a:alpha val="43137"/>
                    </a:srgbClr>
                  </a:outerShdw>
                </a:effectLst>
              </a:rPr>
              <a:t>only married or widowed </a:t>
            </a:r>
            <a:r>
              <a:rPr lang="en-US" sz="2300" dirty="0" smtClean="0">
                <a:solidFill>
                  <a:srgbClr val="002060"/>
                </a:solidFill>
              </a:rPr>
              <a:t>may be elected members, in order to clearly exclude clerics from these positions. </a:t>
            </a:r>
            <a:endParaRPr lang="it-IT" dirty="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lvl="1" algn="ctr" rtl="0">
              <a:spcBef>
                <a:spcPct val="0"/>
              </a:spcBef>
            </a:pPr>
            <a:r>
              <a:rPr lang="it-IT" sz="3000" i="1" dirty="0">
                <a:solidFill>
                  <a:srgbClr val="FF0000"/>
                </a:solidFill>
                <a:latin typeface="+mj-lt"/>
              </a:rPr>
              <a:t>The constitution of the Republic </a:t>
            </a:r>
            <a:r>
              <a:rPr lang="it-IT" sz="3000" i="1" dirty="0" smtClean="0">
                <a:solidFill>
                  <a:srgbClr val="FF0000"/>
                </a:solidFill>
                <a:latin typeface="+mj-lt"/>
              </a:rPr>
              <a:t>Napoletana</a:t>
            </a:r>
            <a:endParaRPr lang="it-IT" sz="3000" dirty="0">
              <a:solidFill>
                <a:srgbClr val="FF0000"/>
              </a:solidFill>
              <a:latin typeface="+mj-lt"/>
            </a:endParaRPr>
          </a:p>
        </p:txBody>
      </p:sp>
      <p:sp>
        <p:nvSpPr>
          <p:cNvPr id="7" name="Segnaposto contenuto 6"/>
          <p:cNvSpPr>
            <a:spLocks noGrp="1"/>
          </p:cNvSpPr>
          <p:nvPr>
            <p:ph sz="quarter" idx="1"/>
          </p:nvPr>
        </p:nvSpPr>
        <p:spPr>
          <a:xfrm>
            <a:off x="301752" y="1643050"/>
            <a:ext cx="8503920" cy="4572000"/>
          </a:xfrm>
        </p:spPr>
        <p:txBody>
          <a:bodyPr>
            <a:normAutofit/>
          </a:bodyPr>
          <a:lstStyle/>
          <a:p>
            <a:r>
              <a:rPr lang="en-US" dirty="0" smtClean="0"/>
              <a:t>The preparation of the project was entrusted to the Committee of Legislation, but was the result of the personal if not exclusive work of Francesco Mario </a:t>
            </a:r>
            <a:r>
              <a:rPr lang="en-US" dirty="0" err="1" smtClean="0"/>
              <a:t>Pagano</a:t>
            </a:r>
            <a:r>
              <a:rPr lang="en-US" dirty="0" smtClean="0"/>
              <a:t>, president of the legislative committee of the provisional government</a:t>
            </a:r>
          </a:p>
          <a:p>
            <a:r>
              <a:rPr lang="en-US" dirty="0" smtClean="0"/>
              <a:t>He was therefore responsible for the </a:t>
            </a:r>
            <a:r>
              <a:rPr lang="en-US" dirty="0" smtClean="0">
                <a:effectLst>
                  <a:outerShdw blurRad="38100" dist="38100" dir="2700000" algn="tl">
                    <a:srgbClr val="000000">
                      <a:alpha val="43137"/>
                    </a:srgbClr>
                  </a:outerShdw>
                </a:effectLst>
              </a:rPr>
              <a:t>full paternity of the text</a:t>
            </a:r>
            <a:r>
              <a:rPr lang="en-US" dirty="0" smtClean="0"/>
              <a:t> in which he transferred all the principles that had matured through his Enlightenment cultural formation.</a:t>
            </a:r>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Francesco Mario Pagano</a:t>
            </a:r>
            <a:endParaRPr lang="it-IT" dirty="0"/>
          </a:p>
        </p:txBody>
      </p:sp>
      <p:sp>
        <p:nvSpPr>
          <p:cNvPr id="7" name="Segnaposto contenuto 6"/>
          <p:cNvSpPr>
            <a:spLocks noGrp="1"/>
          </p:cNvSpPr>
          <p:nvPr>
            <p:ph sz="quarter" idx="1"/>
          </p:nvPr>
        </p:nvSpPr>
        <p:spPr>
          <a:xfrm>
            <a:off x="3124200" y="900114"/>
            <a:ext cx="5638800" cy="5815034"/>
          </a:xfrm>
        </p:spPr>
        <p:txBody>
          <a:bodyPr>
            <a:normAutofit fontScale="85000" lnSpcReduction="20000"/>
          </a:bodyPr>
          <a:lstStyle/>
          <a:p>
            <a:r>
              <a:rPr lang="en-US" dirty="0" smtClean="0"/>
              <a:t>The originality of the project lies in the thought of this eighteenth-century Jacobin "</a:t>
            </a:r>
            <a:r>
              <a:rPr lang="en-US" i="1" dirty="0" smtClean="0"/>
              <a:t>l</a:t>
            </a:r>
            <a:r>
              <a:rPr lang="en-US" i="1" dirty="0" smtClean="0">
                <a:effectLst>
                  <a:outerShdw blurRad="38100" dist="38100" dir="2700000" algn="tl">
                    <a:srgbClr val="000000">
                      <a:alpha val="43137"/>
                    </a:srgbClr>
                  </a:outerShdw>
                </a:effectLst>
              </a:rPr>
              <a:t>awyer-philosopher</a:t>
            </a:r>
            <a:r>
              <a:rPr lang="en-US" dirty="0" smtClean="0"/>
              <a:t>", fascinated by the momentous upheavals that the American and French revolutions had brought about. </a:t>
            </a:r>
          </a:p>
          <a:p>
            <a:r>
              <a:rPr lang="en-US" dirty="0" smtClean="0"/>
              <a:t>In fact, in setting to work hastily completed in just two months that the staggering Neapolitan republic required, </a:t>
            </a:r>
            <a:r>
              <a:rPr lang="en-US" dirty="0" err="1" smtClean="0"/>
              <a:t>Pagano</a:t>
            </a:r>
            <a:r>
              <a:rPr lang="en-US" dirty="0" smtClean="0"/>
              <a:t> looked at the </a:t>
            </a:r>
            <a:r>
              <a:rPr lang="en-US" dirty="0" err="1" smtClean="0">
                <a:effectLst>
                  <a:outerShdw blurRad="38100" dist="38100" dir="2700000" algn="tl">
                    <a:srgbClr val="000000">
                      <a:alpha val="43137"/>
                    </a:srgbClr>
                  </a:outerShdw>
                </a:effectLst>
              </a:rPr>
              <a:t>french</a:t>
            </a:r>
            <a:r>
              <a:rPr lang="en-US" dirty="0" smtClean="0">
                <a:effectLst>
                  <a:outerShdw blurRad="38100" dist="38100" dir="2700000" algn="tl">
                    <a:srgbClr val="000000">
                      <a:alpha val="43137"/>
                    </a:srgbClr>
                  </a:outerShdw>
                </a:effectLst>
              </a:rPr>
              <a:t> constitution of year III  </a:t>
            </a:r>
            <a:r>
              <a:rPr lang="en-US" dirty="0" smtClean="0"/>
              <a:t>and the </a:t>
            </a:r>
            <a:r>
              <a:rPr lang="en-US" dirty="0" smtClean="0">
                <a:effectLst>
                  <a:outerShdw blurRad="38100" dist="38100" dir="2700000" algn="tl">
                    <a:srgbClr val="000000">
                      <a:alpha val="43137"/>
                    </a:srgbClr>
                  </a:outerShdw>
                </a:effectLst>
              </a:rPr>
              <a:t>Constitution of Pennsylvania of 1776</a:t>
            </a:r>
            <a:r>
              <a:rPr lang="en-US" dirty="0" smtClean="0"/>
              <a:t> which was one of the most original and striking American examples</a:t>
            </a:r>
          </a:p>
          <a:p>
            <a:r>
              <a:rPr lang="en-US" dirty="0" smtClean="0"/>
              <a:t>He considered it necessary to make territorial changes to the French text, also in view of the crisis in the French management system. </a:t>
            </a:r>
            <a:endParaRPr lang="it-IT" dirty="0"/>
          </a:p>
        </p:txBody>
      </p:sp>
      <p:pic>
        <p:nvPicPr>
          <p:cNvPr id="54274" name="Picture 2" descr="http://www.bavarian-illuminati.info/wp-content/uploads/2011/02/pagano.jpg"/>
          <p:cNvPicPr>
            <a:picLocks noChangeAspect="1" noChangeArrowheads="1"/>
          </p:cNvPicPr>
          <p:nvPr/>
        </p:nvPicPr>
        <p:blipFill>
          <a:blip r:embed="rId2"/>
          <a:srcRect/>
          <a:stretch>
            <a:fillRect/>
          </a:stretch>
        </p:blipFill>
        <p:spPr bwMode="auto">
          <a:xfrm>
            <a:off x="167933" y="2928934"/>
            <a:ext cx="2689555" cy="344920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mtClean="0"/>
              <a:t>Legislative and Judicial Powers</a:t>
            </a:r>
            <a:endParaRPr lang="it-IT" dirty="0"/>
          </a:p>
        </p:txBody>
      </p:sp>
      <p:sp>
        <p:nvSpPr>
          <p:cNvPr id="6" name="Segnaposto contenuto 5"/>
          <p:cNvSpPr>
            <a:spLocks noGrp="1"/>
          </p:cNvSpPr>
          <p:nvPr>
            <p:ph sz="quarter" idx="1"/>
          </p:nvPr>
        </p:nvSpPr>
        <p:spPr>
          <a:xfrm>
            <a:off x="301752" y="1527048"/>
            <a:ext cx="8503920" cy="4902348"/>
          </a:xfrm>
        </p:spPr>
        <p:txBody>
          <a:bodyPr>
            <a:normAutofit/>
          </a:bodyPr>
          <a:lstStyle/>
          <a:p>
            <a:r>
              <a:rPr lang="en-US" dirty="0" smtClean="0"/>
              <a:t>Based on the French example of 1795, it was preceded by a "</a:t>
            </a:r>
            <a:r>
              <a:rPr lang="en-US" i="1" dirty="0" smtClean="0"/>
              <a:t>Declaration of the Rights and Duties of Man, the Citizen, the People and their Representatives</a:t>
            </a:r>
            <a:r>
              <a:rPr lang="en-US" dirty="0" smtClean="0"/>
              <a:t>". </a:t>
            </a:r>
          </a:p>
          <a:p>
            <a:r>
              <a:rPr lang="en-US" dirty="0" smtClean="0"/>
              <a:t>The Neapolitan text incorporated the principle of the </a:t>
            </a:r>
            <a:r>
              <a:rPr lang="en-US" dirty="0" smtClean="0">
                <a:effectLst>
                  <a:outerShdw blurRad="38100" dist="38100" dir="2700000" algn="tl">
                    <a:srgbClr val="000000">
                      <a:alpha val="43137"/>
                    </a:srgbClr>
                  </a:outerShdw>
                </a:effectLst>
              </a:rPr>
              <a:t>separation of powers </a:t>
            </a:r>
            <a:r>
              <a:rPr lang="en-US" dirty="0" smtClean="0"/>
              <a:t>with the provision of a </a:t>
            </a:r>
          </a:p>
          <a:p>
            <a:pPr lvl="1"/>
            <a:r>
              <a:rPr lang="en-US" dirty="0" smtClean="0">
                <a:solidFill>
                  <a:srgbClr val="002060"/>
                </a:solidFill>
                <a:effectLst>
                  <a:outerShdw blurRad="38100" dist="38100" dir="2700000" algn="tl">
                    <a:srgbClr val="000000">
                      <a:alpha val="43137"/>
                    </a:srgbClr>
                  </a:outerShdw>
                </a:effectLst>
              </a:rPr>
              <a:t>Senate of fifty members</a:t>
            </a:r>
            <a:r>
              <a:rPr lang="en-US" dirty="0" smtClean="0">
                <a:solidFill>
                  <a:srgbClr val="002060"/>
                </a:solidFill>
              </a:rPr>
              <a:t>, widowed or married at least 40 years of age, which was responsible for the legislative initiative on the basis of the belief that "</a:t>
            </a:r>
            <a:r>
              <a:rPr lang="en-US" i="1" dirty="0" smtClean="0">
                <a:solidFill>
                  <a:srgbClr val="002060"/>
                </a:solidFill>
              </a:rPr>
              <a:t>few and mature men can do it better, than burning multitude of young people</a:t>
            </a:r>
            <a:r>
              <a:rPr lang="en-US" dirty="0" smtClean="0">
                <a:solidFill>
                  <a:srgbClr val="002060"/>
                </a:solidFill>
              </a:rPr>
              <a:t>". </a:t>
            </a:r>
          </a:p>
          <a:p>
            <a:pPr lvl="1"/>
            <a:r>
              <a:rPr lang="en-US" dirty="0" smtClean="0">
                <a:solidFill>
                  <a:srgbClr val="002060"/>
                </a:solidFill>
                <a:effectLst>
                  <a:outerShdw blurRad="38100" dist="38100" dir="2700000" algn="tl">
                    <a:srgbClr val="000000">
                      <a:alpha val="43137"/>
                    </a:srgbClr>
                  </a:outerShdw>
                </a:effectLst>
              </a:rPr>
              <a:t>Council of 120 members </a:t>
            </a:r>
            <a:r>
              <a:rPr lang="en-US" dirty="0" smtClean="0">
                <a:solidFill>
                  <a:srgbClr val="002060"/>
                </a:solidFill>
              </a:rPr>
              <a:t>at least 30 years of age, who would have approved or rejected bills from the Senate. </a:t>
            </a:r>
          </a:p>
          <a:p>
            <a:endParaRPr lang="it-IT" dirty="0" smtClean="0"/>
          </a:p>
          <a:p>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Executive power</a:t>
            </a:r>
            <a:endParaRPr lang="it-IT" dirty="0"/>
          </a:p>
        </p:txBody>
      </p:sp>
      <p:sp>
        <p:nvSpPr>
          <p:cNvPr id="3" name="Segnaposto contenuto 2"/>
          <p:cNvSpPr>
            <a:spLocks noGrp="1"/>
          </p:cNvSpPr>
          <p:nvPr>
            <p:ph sz="quarter" idx="1"/>
          </p:nvPr>
        </p:nvSpPr>
        <p:spPr>
          <a:xfrm>
            <a:off x="354360" y="1643050"/>
            <a:ext cx="8503920" cy="4572000"/>
          </a:xfrm>
        </p:spPr>
        <p:txBody>
          <a:bodyPr>
            <a:normAutofit/>
          </a:bodyPr>
          <a:lstStyle/>
          <a:p>
            <a:r>
              <a:rPr lang="en-US" sz="2800" dirty="0" smtClean="0"/>
              <a:t>As for the Directory, the executive power was entrusted to a college of five members, which </a:t>
            </a:r>
            <a:r>
              <a:rPr lang="en-US" sz="2800" dirty="0" err="1" smtClean="0"/>
              <a:t>Pagano</a:t>
            </a:r>
            <a:r>
              <a:rPr lang="en-US" sz="2800" dirty="0" smtClean="0"/>
              <a:t> called </a:t>
            </a:r>
            <a:r>
              <a:rPr lang="en-US" sz="2800" i="1" dirty="0" err="1" smtClean="0">
                <a:effectLst>
                  <a:outerShdw blurRad="38100" dist="38100" dir="2700000" algn="tl">
                    <a:srgbClr val="000000">
                      <a:alpha val="43137"/>
                    </a:srgbClr>
                  </a:outerShdw>
                </a:effectLst>
              </a:rPr>
              <a:t>Arcontato</a:t>
            </a:r>
            <a:endParaRPr lang="en-US" sz="2800" i="1" dirty="0" smtClean="0">
              <a:effectLst>
                <a:outerShdw blurRad="38100" dist="38100" dir="2700000" algn="tl">
                  <a:srgbClr val="000000">
                    <a:alpha val="43137"/>
                  </a:srgbClr>
                </a:outerShdw>
              </a:effectLst>
            </a:endParaRPr>
          </a:p>
          <a:p>
            <a:r>
              <a:rPr lang="en-US" sz="2800" dirty="0" smtClean="0"/>
              <a:t>It had the task of promulgating laws, enacting measures for the enforcement of laws and preserving the internal and external security of the Republic </a:t>
            </a:r>
          </a:p>
          <a:p>
            <a:r>
              <a:rPr lang="en-US" sz="2800" dirty="0" smtClean="0"/>
              <a:t>Furthermore, the principle of equality - which was included in the French text as a human right - was placed in first place as the basis for all other rights.</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438268"/>
            <a:ext cx="2362200" cy="990600"/>
          </a:xfrm>
        </p:spPr>
        <p:txBody>
          <a:bodyPr/>
          <a:lstStyle/>
          <a:p>
            <a:r>
              <a:rPr lang="it-IT" dirty="0" smtClean="0"/>
              <a:t>The germs of the representative principle</a:t>
            </a:r>
            <a:endParaRPr lang="it-IT" dirty="0"/>
          </a:p>
        </p:txBody>
      </p:sp>
      <p:sp>
        <p:nvSpPr>
          <p:cNvPr id="3" name="Segnaposto contenuto 2"/>
          <p:cNvSpPr>
            <a:spLocks noGrp="1"/>
          </p:cNvSpPr>
          <p:nvPr>
            <p:ph sz="quarter" idx="1"/>
          </p:nvPr>
        </p:nvSpPr>
        <p:spPr>
          <a:xfrm>
            <a:off x="3124200" y="685800"/>
            <a:ext cx="5638800" cy="5600720"/>
          </a:xfrm>
        </p:spPr>
        <p:txBody>
          <a:bodyPr>
            <a:normAutofit fontScale="85000" lnSpcReduction="10000"/>
          </a:bodyPr>
          <a:lstStyle/>
          <a:p>
            <a:r>
              <a:rPr lang="it-IT" dirty="0" smtClean="0"/>
              <a:t>Thus, for example, it is due to </a:t>
            </a:r>
            <a:r>
              <a:rPr lang="it-IT" dirty="0" smtClean="0">
                <a:effectLst>
                  <a:outerShdw blurRad="38100" dist="38100" dir="2700000" algn="tl">
                    <a:srgbClr val="000000">
                      <a:alpha val="43137"/>
                    </a:srgbClr>
                  </a:outerShdw>
                </a:effectLst>
              </a:rPr>
              <a:t>Henry </a:t>
            </a:r>
            <a:r>
              <a:rPr lang="it-IT" dirty="0" err="1" smtClean="0">
                <a:effectLst>
                  <a:outerShdw blurRad="38100" dist="38100" dir="2700000" algn="tl">
                    <a:srgbClr val="000000">
                      <a:alpha val="43137"/>
                    </a:srgbClr>
                  </a:outerShdw>
                </a:effectLst>
              </a:rPr>
              <a:t>Bracton</a:t>
            </a:r>
            <a:r>
              <a:rPr lang="it-IT" dirty="0" smtClean="0">
                <a:effectLst>
                  <a:outerShdw blurRad="38100" dist="38100" dir="2700000" algn="tl">
                    <a:srgbClr val="000000">
                      <a:alpha val="43137"/>
                    </a:srgbClr>
                  </a:outerShdw>
                </a:effectLst>
              </a:rPr>
              <a:t> </a:t>
            </a:r>
            <a:r>
              <a:rPr lang="it-IT" dirty="0" smtClean="0"/>
              <a:t>the formula, taken up later during the constitutional conflict of the seventeenth century, </a:t>
            </a:r>
            <a:r>
              <a:rPr lang="it-IT" dirty="0" smtClean="0">
                <a:solidFill>
                  <a:srgbClr val="C00000"/>
                </a:solidFill>
              </a:rPr>
              <a:t>the king is subject not only to God and the laws</a:t>
            </a:r>
            <a:r>
              <a:rPr lang="it-IT" dirty="0" smtClean="0"/>
              <a:t> that make him king, </a:t>
            </a:r>
            <a:r>
              <a:rPr lang="it-IT" dirty="0" smtClean="0">
                <a:effectLst>
                  <a:outerShdw blurRad="38100" dist="38100" dir="2700000" algn="tl">
                    <a:srgbClr val="000000">
                      <a:alpha val="43137"/>
                    </a:srgbClr>
                  </a:outerShdw>
                </a:effectLst>
              </a:rPr>
              <a:t>but </a:t>
            </a:r>
            <a:r>
              <a:rPr lang="it-IT" dirty="0" err="1" smtClean="0">
                <a:effectLst>
                  <a:outerShdw blurRad="38100" dist="38100" dir="2700000" algn="tl">
                    <a:srgbClr val="000000">
                      <a:alpha val="43137"/>
                    </a:srgbClr>
                  </a:outerShdw>
                </a:effectLst>
              </a:rPr>
              <a:t>his</a:t>
            </a:r>
            <a:r>
              <a:rPr lang="it-IT" dirty="0" smtClean="0">
                <a:effectLst>
                  <a:outerShdw blurRad="38100" dist="38100" dir="2700000" algn="tl">
                    <a:srgbClr val="000000">
                      <a:alpha val="43137"/>
                    </a:srgbClr>
                  </a:outerShdw>
                </a:effectLst>
              </a:rPr>
              <a:t> </a:t>
            </a:r>
            <a:r>
              <a:rPr lang="it-IT" i="1" dirty="0" smtClean="0">
                <a:effectLst>
                  <a:outerShdw blurRad="38100" dist="38100" dir="2700000" algn="tl">
                    <a:srgbClr val="000000">
                      <a:alpha val="43137"/>
                    </a:srgbClr>
                  </a:outerShdw>
                </a:effectLst>
              </a:rPr>
              <a:t>Curia, </a:t>
            </a:r>
            <a:r>
              <a:rPr lang="it-IT" dirty="0" smtClean="0"/>
              <a:t>in which the counts and barons are associated with him </a:t>
            </a:r>
          </a:p>
          <a:p>
            <a:r>
              <a:rPr lang="it-IT" dirty="0" smtClean="0"/>
              <a:t>They are found here </a:t>
            </a:r>
            <a:r>
              <a:rPr lang="it-IT" dirty="0" smtClean="0">
                <a:effectLst>
                  <a:outerShdw blurRad="38100" dist="38100" dir="2700000" algn="tl">
                    <a:srgbClr val="000000">
                      <a:alpha val="43137"/>
                    </a:srgbClr>
                  </a:outerShdw>
                </a:effectLst>
              </a:rPr>
              <a:t>germs of the representative principle</a:t>
            </a:r>
            <a:r>
              <a:rPr lang="it-IT" dirty="0" smtClean="0"/>
              <a:t> and the </a:t>
            </a:r>
            <a:r>
              <a:rPr lang="it-IT" dirty="0" smtClean="0">
                <a:effectLst>
                  <a:outerShdw blurRad="38100" dist="38100" dir="2700000" algn="tl">
                    <a:srgbClr val="000000">
                      <a:alpha val="43137"/>
                    </a:srgbClr>
                  </a:outerShdw>
                </a:effectLst>
              </a:rPr>
              <a:t>idea </a:t>
            </a:r>
            <a:r>
              <a:rPr lang="it-IT" dirty="0" err="1" smtClean="0">
                <a:effectLst>
                  <a:outerShdw blurRad="38100" dist="38100" dir="2700000" algn="tl">
                    <a:srgbClr val="000000">
                      <a:alpha val="43137"/>
                    </a:srgbClr>
                  </a:outerShdw>
                </a:effectLst>
              </a:rPr>
              <a:t>of</a:t>
            </a:r>
            <a:r>
              <a:rPr lang="it-IT" dirty="0" smtClean="0">
                <a:effectLst>
                  <a:outerShdw blurRad="38100" dist="38100" dir="2700000" algn="tl">
                    <a:srgbClr val="000000">
                      <a:alpha val="43137"/>
                    </a:srgbClr>
                  </a:outerShdw>
                </a:effectLst>
              </a:rPr>
              <a:t> sovereignty pertaining to </a:t>
            </a:r>
            <a:r>
              <a:rPr lang="it-IT" i="1" dirty="0" smtClean="0">
                <a:effectLst>
                  <a:outerShdw blurRad="38100" dist="38100" dir="2700000" algn="tl">
                    <a:srgbClr val="000000">
                      <a:alpha val="43137"/>
                    </a:srgbClr>
                  </a:outerShdw>
                </a:effectLst>
              </a:rPr>
              <a:t>King in </a:t>
            </a:r>
            <a:r>
              <a:rPr lang="it-IT" i="1" dirty="0" err="1" smtClean="0">
                <a:effectLst>
                  <a:outerShdw blurRad="38100" dist="38100" dir="2700000" algn="tl">
                    <a:srgbClr val="000000">
                      <a:alpha val="43137"/>
                    </a:srgbClr>
                  </a:outerShdw>
                </a:effectLst>
              </a:rPr>
              <a:t>Parliament</a:t>
            </a:r>
            <a:r>
              <a:rPr lang="it-IT" dirty="0" smtClean="0"/>
              <a:t>, </a:t>
            </a:r>
          </a:p>
          <a:p>
            <a:r>
              <a:rPr lang="it-IT" dirty="0" err="1" smtClean="0"/>
              <a:t>Although</a:t>
            </a:r>
            <a:r>
              <a:rPr lang="it-IT" dirty="0" smtClean="0"/>
              <a:t> it should be added that the same </a:t>
            </a:r>
            <a:r>
              <a:rPr lang="it-IT" i="1" dirty="0" err="1" smtClean="0"/>
              <a:t>leges</a:t>
            </a:r>
            <a:r>
              <a:rPr lang="it-IT" dirty="0" smtClean="0"/>
              <a:t>, </a:t>
            </a:r>
            <a:r>
              <a:rPr lang="it-IT" dirty="0" err="1" smtClean="0"/>
              <a:t>to</a:t>
            </a:r>
            <a:r>
              <a:rPr lang="it-IT" dirty="0" smtClean="0"/>
              <a:t> which the </a:t>
            </a:r>
            <a:r>
              <a:rPr lang="it-IT" dirty="0" err="1" smtClean="0"/>
              <a:t>king</a:t>
            </a:r>
            <a:r>
              <a:rPr lang="it-IT" dirty="0" smtClean="0"/>
              <a:t> was believed subject, were primarily </a:t>
            </a:r>
            <a:r>
              <a:rPr lang="it-IT" dirty="0" err="1" smtClean="0">
                <a:effectLst>
                  <a:outerShdw blurRad="38100" dist="38100" dir="2700000" algn="tl">
                    <a:srgbClr val="000000">
                      <a:alpha val="43137"/>
                    </a:srgbClr>
                  </a:outerShdw>
                </a:effectLst>
              </a:rPr>
              <a:t>those</a:t>
            </a:r>
            <a:r>
              <a:rPr lang="it-IT" dirty="0" smtClean="0">
                <a:effectLst>
                  <a:outerShdw blurRad="38100" dist="38100" dir="2700000" algn="tl">
                    <a:srgbClr val="000000">
                      <a:alpha val="43137"/>
                    </a:srgbClr>
                  </a:outerShdw>
                </a:effectLst>
              </a:rPr>
              <a:t> </a:t>
            </a:r>
            <a:r>
              <a:rPr lang="it-IT" dirty="0" err="1" smtClean="0">
                <a:effectLst>
                  <a:outerShdw blurRad="38100" dist="38100" dir="2700000" algn="tl">
                    <a:srgbClr val="000000">
                      <a:alpha val="43137"/>
                    </a:srgbClr>
                  </a:outerShdw>
                </a:effectLst>
              </a:rPr>
              <a:t>unwritten</a:t>
            </a:r>
            <a:r>
              <a:rPr lang="it-IT" dirty="0" smtClean="0">
                <a:effectLst>
                  <a:outerShdw blurRad="38100" dist="38100" dir="2700000" algn="tl">
                    <a:srgbClr val="000000">
                      <a:alpha val="43137"/>
                    </a:srgbClr>
                  </a:outerShdw>
                </a:effectLst>
              </a:rPr>
              <a:t>, </a:t>
            </a:r>
            <a:r>
              <a:rPr lang="it-IT" dirty="0" err="1" smtClean="0"/>
              <a:t>approved</a:t>
            </a:r>
            <a:r>
              <a:rPr lang="it-IT" dirty="0" smtClean="0"/>
              <a:t> </a:t>
            </a:r>
            <a:r>
              <a:rPr lang="it-IT" dirty="0" err="1" smtClean="0"/>
              <a:t>by</a:t>
            </a:r>
            <a:r>
              <a:rPr lang="it-IT" dirty="0" smtClean="0"/>
              <a:t> </a:t>
            </a:r>
            <a:r>
              <a:rPr lang="it-IT" dirty="0" err="1" smtClean="0"/>
              <a:t>use</a:t>
            </a:r>
            <a:r>
              <a:rPr lang="it-IT" dirty="0" smtClean="0"/>
              <a:t>, ance </a:t>
            </a:r>
            <a:r>
              <a:rPr lang="it-IT" dirty="0" err="1" smtClean="0"/>
              <a:t>modifiable</a:t>
            </a:r>
            <a:r>
              <a:rPr lang="it-IT" dirty="0" smtClean="0"/>
              <a:t> with the </a:t>
            </a:r>
            <a:r>
              <a:rPr lang="it-IT" i="1" dirty="0" err="1" smtClean="0"/>
              <a:t>consensus</a:t>
            </a:r>
            <a:r>
              <a:rPr lang="it-IT" i="1" dirty="0" smtClean="0"/>
              <a:t> </a:t>
            </a:r>
            <a:r>
              <a:rPr lang="it-IT" i="1" dirty="0" err="1" smtClean="0"/>
              <a:t>utentium</a:t>
            </a:r>
            <a:endParaRPr lang="it-IT" dirty="0" smtClean="0"/>
          </a:p>
          <a:p>
            <a:endParaRPr lang="it-IT" dirty="0"/>
          </a:p>
        </p:txBody>
      </p:sp>
      <p:sp>
        <p:nvSpPr>
          <p:cNvPr id="1026" name="AutoShape 2" descr="Risultati immagini per bract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8" name="Picture 4" descr="Risultati immagini per bracton"/>
          <p:cNvPicPr>
            <a:picLocks noChangeAspect="1" noChangeArrowheads="1"/>
          </p:cNvPicPr>
          <p:nvPr/>
        </p:nvPicPr>
        <p:blipFill>
          <a:blip r:embed="rId2"/>
          <a:srcRect/>
          <a:stretch>
            <a:fillRect/>
          </a:stretch>
        </p:blipFill>
        <p:spPr bwMode="auto">
          <a:xfrm>
            <a:off x="285720" y="2530439"/>
            <a:ext cx="2500330" cy="3827519"/>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The Ephorate</a:t>
            </a:r>
            <a:endParaRPr lang="it-IT" dirty="0"/>
          </a:p>
        </p:txBody>
      </p:sp>
      <p:sp>
        <p:nvSpPr>
          <p:cNvPr id="3" name="Segnaposto contenuto 2"/>
          <p:cNvSpPr>
            <a:spLocks noGrp="1"/>
          </p:cNvSpPr>
          <p:nvPr>
            <p:ph sz="quarter" idx="1"/>
          </p:nvPr>
        </p:nvSpPr>
        <p:spPr>
          <a:xfrm>
            <a:off x="354360" y="1714520"/>
            <a:ext cx="8503920" cy="4786314"/>
          </a:xfrm>
        </p:spPr>
        <p:txBody>
          <a:bodyPr>
            <a:normAutofit fontScale="85000" lnSpcReduction="20000"/>
          </a:bodyPr>
          <a:lstStyle/>
          <a:p>
            <a:r>
              <a:rPr lang="en-US" dirty="0" smtClean="0"/>
              <a:t>To guarantee the balance of power, the Neapolitan project provided for the establishment of a body unknown to the French charters, which was given the name of </a:t>
            </a:r>
            <a:r>
              <a:rPr lang="en-US" dirty="0" err="1" smtClean="0"/>
              <a:t>Eforato</a:t>
            </a:r>
            <a:r>
              <a:rPr lang="en-US" dirty="0" smtClean="0"/>
              <a:t>. </a:t>
            </a:r>
          </a:p>
          <a:p>
            <a:r>
              <a:rPr lang="en-US" dirty="0" smtClean="0"/>
              <a:t>This institution was already identified by the Pagan in his political essays of 1783, </a:t>
            </a:r>
            <a:r>
              <a:rPr lang="en-US" dirty="0" smtClean="0">
                <a:effectLst>
                  <a:outerShdw blurRad="38100" dist="38100" dir="2700000" algn="tl">
                    <a:srgbClr val="000000">
                      <a:alpha val="43137"/>
                    </a:srgbClr>
                  </a:outerShdw>
                </a:effectLst>
              </a:rPr>
              <a:t>as a "balance" that guaranteed the inviolability of the Constitution </a:t>
            </a:r>
            <a:r>
              <a:rPr lang="en-US" dirty="0" smtClean="0"/>
              <a:t>and put a dam on the overflowing of powers of the Republic.</a:t>
            </a:r>
          </a:p>
          <a:p>
            <a:r>
              <a:rPr lang="en-US" dirty="0" smtClean="0"/>
              <a:t>It recalled the functions of the </a:t>
            </a:r>
            <a:r>
              <a:rPr lang="en-US" dirty="0" smtClean="0">
                <a:effectLst>
                  <a:outerShdw blurRad="38100" dist="38100" dir="2700000" algn="tl">
                    <a:srgbClr val="000000">
                      <a:alpha val="43137"/>
                    </a:srgbClr>
                  </a:outerShdw>
                </a:effectLst>
              </a:rPr>
              <a:t>Council of Censors of the Constitution of Philadelphia. </a:t>
            </a:r>
          </a:p>
          <a:p>
            <a:r>
              <a:rPr lang="en-US" dirty="0" smtClean="0"/>
              <a:t>The introduction of this institution was favored by the believed need to avert the crisis of the institutions that was affecting France </a:t>
            </a:r>
          </a:p>
          <a:p>
            <a:r>
              <a:rPr lang="en-US" dirty="0" smtClean="0"/>
              <a:t>It would have set up a genuine "</a:t>
            </a:r>
            <a:r>
              <a:rPr lang="en-US" dirty="0" smtClean="0">
                <a:effectLst>
                  <a:outerShdw blurRad="38100" dist="38100" dir="2700000" algn="tl">
                    <a:srgbClr val="000000">
                      <a:alpha val="43137"/>
                    </a:srgbClr>
                  </a:outerShdw>
                </a:effectLst>
              </a:rPr>
              <a:t>Constitutional Court ante </a:t>
            </a:r>
            <a:r>
              <a:rPr lang="en-US" dirty="0" err="1" smtClean="0">
                <a:effectLst>
                  <a:outerShdw blurRad="38100" dist="38100" dir="2700000" algn="tl">
                    <a:srgbClr val="000000">
                      <a:alpha val="43137"/>
                    </a:srgbClr>
                  </a:outerShdw>
                </a:effectLst>
              </a:rPr>
              <a:t>litteram</a:t>
            </a:r>
            <a:r>
              <a:rPr lang="en-US" dirty="0" smtClean="0"/>
              <a:t>" as a body external to the legislative and executive powers to ensure their own balance</a:t>
            </a:r>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Custody of the Constitution</a:t>
            </a:r>
            <a:endParaRPr lang="it-IT" dirty="0"/>
          </a:p>
        </p:txBody>
      </p:sp>
      <p:sp>
        <p:nvSpPr>
          <p:cNvPr id="3" name="Segnaposto contenuto 2"/>
          <p:cNvSpPr>
            <a:spLocks noGrp="1"/>
          </p:cNvSpPr>
          <p:nvPr>
            <p:ph sz="quarter" idx="1"/>
          </p:nvPr>
        </p:nvSpPr>
        <p:spPr>
          <a:xfrm>
            <a:off x="301752" y="1527048"/>
            <a:ext cx="8503920" cy="4902348"/>
          </a:xfrm>
        </p:spPr>
        <p:txBody>
          <a:bodyPr>
            <a:normAutofit/>
          </a:bodyPr>
          <a:lstStyle/>
          <a:p>
            <a:r>
              <a:rPr lang="en-US" dirty="0" smtClean="0"/>
              <a:t>The title XIII entitled "Custody of the Constitution" attributed to the seventeen </a:t>
            </a:r>
            <a:r>
              <a:rPr lang="en-US" dirty="0" err="1" smtClean="0"/>
              <a:t>Ephoruses</a:t>
            </a:r>
            <a:r>
              <a:rPr lang="en-US" dirty="0" smtClean="0"/>
              <a:t> </a:t>
            </a:r>
          </a:p>
          <a:p>
            <a:pPr lvl="1"/>
            <a:r>
              <a:rPr lang="en-US" dirty="0" smtClean="0">
                <a:solidFill>
                  <a:srgbClr val="002060"/>
                </a:solidFill>
                <a:effectLst>
                  <a:outerShdw blurRad="38100" dist="38100" dir="2700000" algn="tl">
                    <a:srgbClr val="000000">
                      <a:alpha val="43137"/>
                    </a:srgbClr>
                  </a:outerShdw>
                </a:effectLst>
              </a:rPr>
              <a:t>the syndicate of constitutionality of laws</a:t>
            </a:r>
            <a:r>
              <a:rPr lang="en-US" dirty="0" smtClean="0">
                <a:solidFill>
                  <a:srgbClr val="002060"/>
                </a:solidFill>
              </a:rPr>
              <a:t>, to be implemented through the call of each power of government within the respective limits and duties, “annulling the acts of that power that had exercised them beyond the functions assigned to them by the constitution"; </a:t>
            </a:r>
          </a:p>
          <a:p>
            <a:pPr lvl="1"/>
            <a:r>
              <a:rPr lang="en-US" dirty="0" smtClean="0">
                <a:solidFill>
                  <a:srgbClr val="002060"/>
                </a:solidFill>
                <a:effectLst>
                  <a:outerShdw blurRad="38100" dist="38100" dir="2700000" algn="tl">
                    <a:srgbClr val="000000">
                      <a:alpha val="43137"/>
                    </a:srgbClr>
                  </a:outerShdw>
                </a:effectLst>
              </a:rPr>
              <a:t>the proposal to the Senate of "revising some of the articles of the constitution</a:t>
            </a:r>
            <a:r>
              <a:rPr lang="en-US" dirty="0" smtClean="0">
                <a:solidFill>
                  <a:srgbClr val="002060"/>
                </a:solidFill>
              </a:rPr>
              <a:t>, if experience has shown that it is not appropriate"; </a:t>
            </a:r>
          </a:p>
          <a:p>
            <a:pPr lvl="1"/>
            <a:r>
              <a:rPr lang="en-US" dirty="0" smtClean="0">
                <a:solidFill>
                  <a:srgbClr val="002060"/>
                </a:solidFill>
              </a:rPr>
              <a:t>the representation to the Legislative Body of the </a:t>
            </a:r>
            <a:r>
              <a:rPr lang="en-US" dirty="0" smtClean="0">
                <a:solidFill>
                  <a:srgbClr val="002060"/>
                </a:solidFill>
                <a:effectLst>
                  <a:outerShdw blurRad="38100" dist="38100" dir="2700000" algn="tl">
                    <a:srgbClr val="000000">
                      <a:alpha val="43137"/>
                    </a:srgbClr>
                  </a:outerShdw>
                </a:effectLst>
              </a:rPr>
              <a:t>abrogation of "those laws that are opposed to the principles of the constitution</a:t>
            </a:r>
            <a:r>
              <a:rPr lang="en-US" dirty="0" smtClean="0">
                <a:solidFill>
                  <a:srgbClr val="002060"/>
                </a:solidFill>
              </a:rPr>
              <a:t>“.</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Vincenzo Cuoco</a:t>
            </a:r>
            <a:endParaRPr lang="it-IT" dirty="0"/>
          </a:p>
        </p:txBody>
      </p:sp>
      <p:sp>
        <p:nvSpPr>
          <p:cNvPr id="5" name="Segnaposto contenuto 4"/>
          <p:cNvSpPr>
            <a:spLocks noGrp="1"/>
          </p:cNvSpPr>
          <p:nvPr>
            <p:ph sz="quarter" idx="1"/>
          </p:nvPr>
        </p:nvSpPr>
        <p:spPr>
          <a:xfrm>
            <a:off x="4572000" y="1857364"/>
            <a:ext cx="4233672" cy="4313122"/>
          </a:xfrm>
        </p:spPr>
        <p:txBody>
          <a:bodyPr/>
          <a:lstStyle/>
          <a:p>
            <a:r>
              <a:rPr lang="en-US" dirty="0" err="1" smtClean="0"/>
              <a:t>Vincenzo</a:t>
            </a:r>
            <a:r>
              <a:rPr lang="en-US" dirty="0" smtClean="0"/>
              <a:t> </a:t>
            </a:r>
            <a:r>
              <a:rPr lang="en-US" dirty="0" err="1" smtClean="0"/>
              <a:t>Cuoco</a:t>
            </a:r>
            <a:r>
              <a:rPr lang="en-US" dirty="0" smtClean="0"/>
              <a:t> defined this part as the most beautiful of the Project because it guaranteed a certain stability of the constitution against possible revolutionary drifts</a:t>
            </a:r>
            <a:endParaRPr lang="it-IT" dirty="0"/>
          </a:p>
        </p:txBody>
      </p:sp>
      <p:pic>
        <p:nvPicPr>
          <p:cNvPr id="1026" name="Picture 2" descr="Risultati immagini per vincenzo cuoco"/>
          <p:cNvPicPr>
            <a:picLocks noChangeAspect="1" noChangeArrowheads="1"/>
          </p:cNvPicPr>
          <p:nvPr/>
        </p:nvPicPr>
        <p:blipFill>
          <a:blip r:embed="rId2"/>
          <a:srcRect/>
          <a:stretch>
            <a:fillRect/>
          </a:stretch>
        </p:blipFill>
        <p:spPr bwMode="auto">
          <a:xfrm>
            <a:off x="214282" y="1449913"/>
            <a:ext cx="4071966" cy="492707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judicial</a:t>
            </a:r>
            <a:r>
              <a:rPr lang="it-IT" dirty="0" smtClean="0"/>
              <a:t> </a:t>
            </a:r>
            <a:r>
              <a:rPr lang="it-IT" dirty="0" err="1" smtClean="0"/>
              <a:t>power</a:t>
            </a:r>
            <a:endParaRPr lang="it-IT" dirty="0"/>
          </a:p>
        </p:txBody>
      </p:sp>
      <p:sp>
        <p:nvSpPr>
          <p:cNvPr id="3" name="Segnaposto contenuto 2"/>
          <p:cNvSpPr>
            <a:spLocks noGrp="1"/>
          </p:cNvSpPr>
          <p:nvPr>
            <p:ph sz="quarter" idx="1"/>
          </p:nvPr>
        </p:nvSpPr>
        <p:spPr>
          <a:xfrm>
            <a:off x="285720" y="1785950"/>
            <a:ext cx="8715436" cy="5286388"/>
          </a:xfrm>
        </p:spPr>
        <p:txBody>
          <a:bodyPr>
            <a:normAutofit/>
          </a:bodyPr>
          <a:lstStyle/>
          <a:p>
            <a:r>
              <a:rPr lang="en-US" dirty="0" smtClean="0"/>
              <a:t>Finally, as for France, </a:t>
            </a:r>
            <a:r>
              <a:rPr lang="en-US" dirty="0" smtClean="0">
                <a:effectLst>
                  <a:outerShdw blurRad="38100" dist="38100" dir="2700000" algn="tl">
                    <a:srgbClr val="000000">
                      <a:alpha val="43137"/>
                    </a:srgbClr>
                  </a:outerShdw>
                </a:effectLst>
              </a:rPr>
              <a:t>the judiciary was removed from the executive and legislative powers </a:t>
            </a:r>
            <a:r>
              <a:rPr lang="en-US" dirty="0" smtClean="0"/>
              <a:t>and administered free of charge by the </a:t>
            </a:r>
            <a:r>
              <a:rPr lang="en-US" dirty="0" smtClean="0">
                <a:effectLst>
                  <a:outerShdw blurRad="38100" dist="38100" dir="2700000" algn="tl">
                    <a:srgbClr val="000000">
                      <a:alpha val="43137"/>
                    </a:srgbClr>
                  </a:outerShdw>
                </a:effectLst>
              </a:rPr>
              <a:t>judges of elective courts</a:t>
            </a:r>
            <a:r>
              <a:rPr lang="en-US" dirty="0" smtClean="0"/>
              <a:t>. </a:t>
            </a:r>
          </a:p>
          <a:p>
            <a:r>
              <a:rPr lang="en-US" dirty="0" smtClean="0"/>
              <a:t>The project deviated from the </a:t>
            </a:r>
            <a:r>
              <a:rPr lang="en-US" dirty="0" err="1" smtClean="0"/>
              <a:t>Thermidorian</a:t>
            </a:r>
            <a:r>
              <a:rPr lang="en-US" dirty="0" smtClean="0"/>
              <a:t> model with reference to </a:t>
            </a:r>
            <a:r>
              <a:rPr lang="en-US" dirty="0" smtClean="0">
                <a:effectLst>
                  <a:outerShdw blurRad="38100" dist="38100" dir="2700000" algn="tl">
                    <a:srgbClr val="000000">
                      <a:alpha val="43137"/>
                    </a:srgbClr>
                  </a:outerShdw>
                </a:effectLst>
              </a:rPr>
              <a:t>civil judgments</a:t>
            </a:r>
            <a:endParaRPr lang="en-US" dirty="0" smtClean="0"/>
          </a:p>
          <a:p>
            <a:r>
              <a:rPr lang="en-US" dirty="0" smtClean="0"/>
              <a:t>It provided that appeals </a:t>
            </a:r>
            <a:r>
              <a:rPr lang="en-US" dirty="0" smtClean="0">
                <a:effectLst>
                  <a:outerShdw blurRad="38100" dist="38100" dir="2700000" algn="tl">
                    <a:srgbClr val="000000">
                      <a:alpha val="43137"/>
                    </a:srgbClr>
                  </a:outerShdw>
                </a:effectLst>
              </a:rPr>
              <a:t>should be presented not to the court of another department</a:t>
            </a:r>
            <a:r>
              <a:rPr lang="en-US" dirty="0" smtClean="0"/>
              <a:t>, as was the case in France with a system "very uncomfortable, and still expensive to litigants", but to </a:t>
            </a:r>
            <a:r>
              <a:rPr lang="en-US" dirty="0" smtClean="0">
                <a:effectLst>
                  <a:outerShdw blurRad="38100" dist="38100" dir="2700000" algn="tl">
                    <a:srgbClr val="000000">
                      <a:alpha val="43137"/>
                    </a:srgbClr>
                  </a:outerShdw>
                </a:effectLst>
              </a:rPr>
              <a:t>a different section of the same court</a:t>
            </a:r>
          </a:p>
          <a:p>
            <a:pPr lvl="1"/>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Criminal </a:t>
            </a:r>
            <a:r>
              <a:rPr lang="it-IT" dirty="0" err="1" smtClean="0"/>
              <a:t>justice</a:t>
            </a:r>
            <a:endParaRPr lang="it-IT" dirty="0"/>
          </a:p>
        </p:txBody>
      </p:sp>
      <p:sp>
        <p:nvSpPr>
          <p:cNvPr id="3" name="Segnaposto contenuto 2"/>
          <p:cNvSpPr>
            <a:spLocks noGrp="1"/>
          </p:cNvSpPr>
          <p:nvPr>
            <p:ph sz="quarter" idx="1"/>
          </p:nvPr>
        </p:nvSpPr>
        <p:spPr/>
        <p:txBody>
          <a:bodyPr>
            <a:normAutofit fontScale="92500"/>
          </a:bodyPr>
          <a:lstStyle/>
          <a:p>
            <a:pPr marL="0"/>
            <a:r>
              <a:rPr lang="en-US" dirty="0" smtClean="0"/>
              <a:t>As far as criminal justice is concerned, it was entrusted to the "</a:t>
            </a:r>
            <a:r>
              <a:rPr lang="en-US" i="1" dirty="0" smtClean="0"/>
              <a:t>Juries of indictment and judgment</a:t>
            </a:r>
            <a:r>
              <a:rPr lang="en-US" dirty="0" smtClean="0"/>
              <a:t>", which should also have worked for minor criminal justice </a:t>
            </a:r>
            <a:r>
              <a:rPr lang="it-IT" dirty="0" smtClean="0"/>
              <a:t> </a:t>
            </a:r>
            <a:endParaRPr lang="en-US" dirty="0" smtClean="0"/>
          </a:p>
          <a:p>
            <a:pPr lvl="1"/>
            <a:r>
              <a:rPr lang="en-US" dirty="0" smtClean="0">
                <a:solidFill>
                  <a:srgbClr val="002060"/>
                </a:solidFill>
              </a:rPr>
              <a:t>crimes against the freedom and individual security of citizens; </a:t>
            </a:r>
          </a:p>
          <a:p>
            <a:pPr lvl="1"/>
            <a:r>
              <a:rPr lang="en-US" dirty="0" smtClean="0">
                <a:solidFill>
                  <a:srgbClr val="002060"/>
                </a:solidFill>
              </a:rPr>
              <a:t>against the right of the people; </a:t>
            </a:r>
          </a:p>
          <a:p>
            <a:pPr lvl="1"/>
            <a:r>
              <a:rPr lang="en-US" dirty="0" smtClean="0">
                <a:solidFill>
                  <a:srgbClr val="002060"/>
                </a:solidFill>
              </a:rPr>
              <a:t>resistance to decrees; </a:t>
            </a:r>
          </a:p>
          <a:p>
            <a:pPr lvl="1"/>
            <a:r>
              <a:rPr lang="en-US" dirty="0" smtClean="0">
                <a:solidFill>
                  <a:srgbClr val="002060"/>
                </a:solidFill>
              </a:rPr>
              <a:t>turbulence and violence committed to prevent the perception of contributions;</a:t>
            </a:r>
          </a:p>
          <a:p>
            <a:pPr lvl="1"/>
            <a:r>
              <a:rPr lang="en-US" dirty="0" smtClean="0">
                <a:solidFill>
                  <a:srgbClr val="002060"/>
                </a:solidFill>
              </a:rPr>
              <a:t>the free movement of subsistence, and other commercial objects</a:t>
            </a:r>
          </a:p>
          <a:p>
            <a:r>
              <a:rPr lang="en-US" dirty="0" smtClean="0"/>
              <a:t>This system differed from France, which provided for the intervention of jurors only for the most serious crimes.</a:t>
            </a:r>
            <a:endParaRPr lang="it-IT"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Censorship</a:t>
            </a:r>
            <a:endParaRPr lang="it-IT" dirty="0"/>
          </a:p>
        </p:txBody>
      </p:sp>
      <p:sp>
        <p:nvSpPr>
          <p:cNvPr id="3" name="Segnaposto contenuto 2"/>
          <p:cNvSpPr>
            <a:spLocks noGrp="1"/>
          </p:cNvSpPr>
          <p:nvPr>
            <p:ph sz="quarter" idx="1"/>
          </p:nvPr>
        </p:nvSpPr>
        <p:spPr>
          <a:xfrm>
            <a:off x="214282" y="1500174"/>
            <a:ext cx="8715436" cy="5072098"/>
          </a:xfrm>
        </p:spPr>
        <p:txBody>
          <a:bodyPr>
            <a:normAutofit fontScale="92500" lnSpcReduction="10000"/>
          </a:bodyPr>
          <a:lstStyle/>
          <a:p>
            <a:r>
              <a:rPr lang="en-US" dirty="0" smtClean="0"/>
              <a:t>A distinctive and innovative feature compared to the other Italian and French Jacobin constitutions was represented by the </a:t>
            </a:r>
            <a:r>
              <a:rPr lang="en-US" dirty="0" smtClean="0">
                <a:effectLst>
                  <a:outerShdw blurRad="38100" dist="38100" dir="2700000" algn="tl">
                    <a:srgbClr val="000000">
                      <a:alpha val="43137"/>
                    </a:srgbClr>
                  </a:outerShdw>
                </a:effectLst>
              </a:rPr>
              <a:t>Court of Censorship</a:t>
            </a:r>
            <a:r>
              <a:rPr lang="en-US" dirty="0" smtClean="0"/>
              <a:t>. </a:t>
            </a:r>
          </a:p>
          <a:p>
            <a:r>
              <a:rPr lang="en-US" dirty="0" smtClean="0"/>
              <a:t>This court, would have the task of </a:t>
            </a:r>
            <a:r>
              <a:rPr lang="en-US" dirty="0" smtClean="0">
                <a:effectLst>
                  <a:outerShdw blurRad="38100" dist="38100" dir="2700000" algn="tl">
                    <a:srgbClr val="000000">
                      <a:alpha val="43137"/>
                    </a:srgbClr>
                  </a:outerShdw>
                </a:effectLst>
              </a:rPr>
              <a:t>preserving and protecting the public </a:t>
            </a:r>
            <a:r>
              <a:rPr lang="en-US" dirty="0" smtClean="0">
                <a:solidFill>
                  <a:srgbClr val="FF0000"/>
                </a:solidFill>
                <a:effectLst>
                  <a:outerShdw blurRad="38100" dist="38100" dir="2700000" algn="tl">
                    <a:srgbClr val="000000">
                      <a:alpha val="43137"/>
                    </a:srgbClr>
                  </a:outerShdw>
                </a:effectLst>
              </a:rPr>
              <a:t>Education</a:t>
            </a:r>
            <a:r>
              <a:rPr lang="en-US" dirty="0" smtClean="0"/>
              <a:t>, constitutionally guaranteed, through the power to judge the customs of the citizens </a:t>
            </a:r>
          </a:p>
          <a:p>
            <a:r>
              <a:rPr lang="en-US" dirty="0" smtClean="0"/>
              <a:t>In particular, art. 305 of the project provided for: </a:t>
            </a:r>
          </a:p>
          <a:p>
            <a:pPr lvl="1"/>
            <a:r>
              <a:rPr lang="en-US" i="1" dirty="0" smtClean="0">
                <a:solidFill>
                  <a:srgbClr val="002060"/>
                </a:solidFill>
              </a:rPr>
              <a:t>If someone lives undemocratically, that is, as dissolute and voluptuous, he will give a bad education to his Family, he will use superb and insolent ways, and against equality, he will be deprived of the active right, or passive right of citizenship, according to his guilt. In any case, the penalty may not exceed the three-year period: but for new faults, he may be noticed and punished again.</a:t>
            </a:r>
            <a:r>
              <a:rPr lang="en-US" dirty="0" smtClean="0">
                <a:solidFill>
                  <a:srgbClr val="002060"/>
                </a:solidFill>
              </a:rPr>
              <a:t> </a:t>
            </a:r>
            <a:endParaRPr lang="it-IT" dirty="0" smtClean="0">
              <a:solidFill>
                <a:srgbClr val="00206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education</a:t>
            </a:r>
            <a:endParaRPr lang="it-IT" dirty="0"/>
          </a:p>
        </p:txBody>
      </p:sp>
      <p:sp>
        <p:nvSpPr>
          <p:cNvPr id="3" name="Segnaposto contenuto 2"/>
          <p:cNvSpPr>
            <a:spLocks noGrp="1"/>
          </p:cNvSpPr>
          <p:nvPr>
            <p:ph sz="quarter" idx="1"/>
          </p:nvPr>
        </p:nvSpPr>
        <p:spPr>
          <a:xfrm>
            <a:off x="142844" y="1571612"/>
            <a:ext cx="8858312" cy="5214974"/>
          </a:xfrm>
        </p:spPr>
        <p:txBody>
          <a:bodyPr>
            <a:normAutofit fontScale="70000" lnSpcReduction="20000"/>
          </a:bodyPr>
          <a:lstStyle/>
          <a:p>
            <a:r>
              <a:rPr lang="en-US" sz="4000" dirty="0" smtClean="0"/>
              <a:t>The focus on physical, moral and intellectual education in the Neapolitan project was a </a:t>
            </a:r>
            <a:r>
              <a:rPr lang="en-US" sz="4000" dirty="0" smtClean="0">
                <a:effectLst>
                  <a:outerShdw blurRad="38100" dist="38100" dir="2700000" algn="tl">
                    <a:srgbClr val="000000">
                      <a:alpha val="43137"/>
                    </a:srgbClr>
                  </a:outerShdw>
                </a:effectLst>
              </a:rPr>
              <a:t>novelty</a:t>
            </a:r>
            <a:r>
              <a:rPr lang="en-US" sz="4000" dirty="0" smtClean="0"/>
              <a:t> compared to the </a:t>
            </a:r>
            <a:r>
              <a:rPr lang="en-US" sz="4000" dirty="0" err="1" smtClean="0"/>
              <a:t>Thermidorian</a:t>
            </a:r>
            <a:r>
              <a:rPr lang="en-US" sz="4000" dirty="0" smtClean="0"/>
              <a:t> Charter which only promoted instruction as intellectual training. </a:t>
            </a:r>
          </a:p>
          <a:p>
            <a:r>
              <a:rPr lang="en-US" sz="4000" dirty="0" smtClean="0"/>
              <a:t>The objective of educating man to become a good citizen, deriving from </a:t>
            </a:r>
            <a:r>
              <a:rPr lang="en-US" sz="4000" dirty="0" smtClean="0">
                <a:effectLst>
                  <a:outerShdw blurRad="38100" dist="38100" dir="2700000" algn="tl">
                    <a:srgbClr val="000000">
                      <a:alpha val="43137"/>
                    </a:srgbClr>
                  </a:outerShdw>
                </a:effectLst>
              </a:rPr>
              <a:t>the fear of corruption</a:t>
            </a:r>
            <a:r>
              <a:rPr lang="en-US" sz="4000" dirty="0" smtClean="0"/>
              <a:t>, which Italian Jacobins feared so much in the face of the not too edifying example given by some French officials and agents of that period</a:t>
            </a:r>
          </a:p>
          <a:p>
            <a:r>
              <a:rPr lang="en-US" sz="4000" dirty="0" smtClean="0"/>
              <a:t>It was answered in concrete terms in title X of </a:t>
            </a:r>
            <a:r>
              <a:rPr lang="en-US" sz="4000" dirty="0" err="1" smtClean="0"/>
              <a:t>Pagano's</a:t>
            </a:r>
            <a:r>
              <a:rPr lang="en-US" sz="4000" dirty="0" smtClean="0"/>
              <a:t> project entitled "</a:t>
            </a:r>
            <a:r>
              <a:rPr lang="en-US" sz="4000" i="1" dirty="0" smtClean="0">
                <a:effectLst>
                  <a:outerShdw blurRad="38100" dist="38100" dir="2700000" algn="tl">
                    <a:srgbClr val="000000">
                      <a:alpha val="43137"/>
                    </a:srgbClr>
                  </a:outerShdw>
                </a:effectLst>
              </a:rPr>
              <a:t>Education, and public instruction</a:t>
            </a:r>
            <a:r>
              <a:rPr lang="en-US" sz="4000" dirty="0" smtClean="0"/>
              <a:t>", in which public education was distinguished from instruction</a:t>
            </a:r>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Public </a:t>
            </a:r>
            <a:r>
              <a:rPr lang="it-IT" dirty="0" err="1" smtClean="0"/>
              <a:t>education</a:t>
            </a:r>
            <a:r>
              <a:rPr lang="it-IT" dirty="0" smtClean="0"/>
              <a:t> and public </a:t>
            </a:r>
            <a:r>
              <a:rPr lang="it-IT" dirty="0" err="1" smtClean="0"/>
              <a:t>istruction</a:t>
            </a:r>
            <a:endParaRPr lang="it-IT" dirty="0"/>
          </a:p>
        </p:txBody>
      </p:sp>
      <p:sp>
        <p:nvSpPr>
          <p:cNvPr id="3" name="Segnaposto contenuto 2"/>
          <p:cNvSpPr>
            <a:spLocks noGrp="1"/>
          </p:cNvSpPr>
          <p:nvPr>
            <p:ph sz="quarter" idx="1"/>
          </p:nvPr>
        </p:nvSpPr>
        <p:spPr>
          <a:xfrm>
            <a:off x="301752" y="1527048"/>
            <a:ext cx="8503920" cy="4830910"/>
          </a:xfrm>
        </p:spPr>
        <p:txBody>
          <a:bodyPr>
            <a:normAutofit fontScale="92500" lnSpcReduction="20000"/>
          </a:bodyPr>
          <a:lstStyle/>
          <a:p>
            <a:r>
              <a:rPr lang="en-US" dirty="0" smtClean="0"/>
              <a:t>The </a:t>
            </a:r>
            <a:r>
              <a:rPr lang="en-US" i="1" dirty="0" smtClean="0"/>
              <a:t>Education</a:t>
            </a:r>
            <a:r>
              <a:rPr lang="en-US" dirty="0" smtClean="0"/>
              <a:t> was that there should be public places for "</a:t>
            </a:r>
            <a:r>
              <a:rPr lang="en-US" dirty="0" smtClean="0">
                <a:effectLst>
                  <a:outerShdw blurRad="38100" dist="38100" dir="2700000" algn="tl">
                    <a:srgbClr val="000000">
                      <a:alpha val="43137"/>
                    </a:srgbClr>
                  </a:outerShdw>
                </a:effectLst>
              </a:rPr>
              <a:t>gymnastic exercises and warriors</a:t>
            </a:r>
            <a:r>
              <a:rPr lang="en-US" dirty="0" smtClean="0"/>
              <a:t>", that on public holidays the over seven years should be called "</a:t>
            </a:r>
            <a:r>
              <a:rPr lang="en-US" i="1" dirty="0" smtClean="0"/>
              <a:t>in places established by law to hear the explanation of the Republican Catechism</a:t>
            </a:r>
            <a:r>
              <a:rPr lang="en-US" dirty="0" smtClean="0"/>
              <a:t>", that should be established "</a:t>
            </a:r>
            <a:r>
              <a:rPr lang="en-US" i="1" dirty="0" smtClean="0"/>
              <a:t>Republican Theaters, in which the representations are directed to promote the spirit of freedom</a:t>
            </a:r>
            <a:r>
              <a:rPr lang="en-US" dirty="0" smtClean="0"/>
              <a:t>" and "</a:t>
            </a:r>
            <a:r>
              <a:rPr lang="en-US" i="1" dirty="0" smtClean="0"/>
              <a:t>National holidays to excite the republican virtues”</a:t>
            </a:r>
            <a:r>
              <a:rPr lang="en-US" dirty="0" smtClean="0"/>
              <a:t>; </a:t>
            </a:r>
          </a:p>
          <a:p>
            <a:r>
              <a:rPr lang="en-US" dirty="0" smtClean="0"/>
              <a:t>The </a:t>
            </a:r>
            <a:r>
              <a:rPr lang="en-US" i="1" dirty="0" err="1" smtClean="0"/>
              <a:t>Istruction</a:t>
            </a:r>
            <a:r>
              <a:rPr lang="en-US" dirty="0" smtClean="0"/>
              <a:t> provided, instead, for the promotion of school education, through the institution of "</a:t>
            </a:r>
            <a:r>
              <a:rPr lang="en-US" i="1" dirty="0" smtClean="0"/>
              <a:t>Primary schools, in which young people learn to read, to write, and the elements of Arithmetic, and the Republican Catechism</a:t>
            </a:r>
            <a:r>
              <a:rPr lang="en-US" dirty="0" smtClean="0"/>
              <a:t>" and "</a:t>
            </a:r>
            <a:r>
              <a:rPr lang="en-US" i="1" dirty="0" smtClean="0"/>
              <a:t>High schools at primary schools, the number of which will be effectively regulated, that there is at least one for each department</a:t>
            </a:r>
            <a:r>
              <a:rPr lang="en-US" dirty="0" smtClean="0"/>
              <a:t>.</a:t>
            </a:r>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normAutofit/>
          </a:bodyPr>
          <a:lstStyle/>
          <a:p>
            <a:r>
              <a:rPr lang="it-IT" sz="4000" dirty="0" smtClean="0"/>
              <a:t>1808-1812</a:t>
            </a:r>
            <a:endParaRPr lang="it-IT" sz="4000" dirty="0"/>
          </a:p>
        </p:txBody>
      </p:sp>
      <p:sp>
        <p:nvSpPr>
          <p:cNvPr id="4" name="Titolo 3"/>
          <p:cNvSpPr>
            <a:spLocks noGrp="1"/>
          </p:cNvSpPr>
          <p:nvPr>
            <p:ph type="title"/>
          </p:nvPr>
        </p:nvSpPr>
        <p:spPr/>
        <p:txBody>
          <a:bodyPr/>
          <a:lstStyle/>
          <a:p>
            <a:r>
              <a:rPr lang="it-IT" dirty="0" smtClean="0"/>
              <a:t>The constitutions of </a:t>
            </a:r>
            <a:r>
              <a:rPr lang="it-IT" dirty="0" err="1" smtClean="0"/>
              <a:t>Baiona</a:t>
            </a:r>
            <a:r>
              <a:rPr lang="it-IT" dirty="0" smtClean="0"/>
              <a:t>, Cadiz and Palermo</a:t>
            </a:r>
            <a:endParaRPr lang="it-IT"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The Spanish campaign</a:t>
            </a:r>
            <a:endParaRPr lang="it-IT" dirty="0"/>
          </a:p>
        </p:txBody>
      </p:sp>
      <p:sp>
        <p:nvSpPr>
          <p:cNvPr id="5" name="Segnaposto contenuto 4"/>
          <p:cNvSpPr>
            <a:spLocks noGrp="1"/>
          </p:cNvSpPr>
          <p:nvPr>
            <p:ph sz="quarter" idx="1"/>
          </p:nvPr>
        </p:nvSpPr>
        <p:spPr>
          <a:xfrm>
            <a:off x="285720" y="1714488"/>
            <a:ext cx="8519952" cy="4714908"/>
          </a:xfrm>
        </p:spPr>
        <p:txBody>
          <a:bodyPr>
            <a:normAutofit fontScale="92500" lnSpcReduction="20000"/>
          </a:bodyPr>
          <a:lstStyle/>
          <a:p>
            <a:r>
              <a:rPr lang="en-US" dirty="0" smtClean="0"/>
              <a:t>The five-year period 1808-1813 was very fruitful from a constitutional point of view. </a:t>
            </a:r>
          </a:p>
          <a:p>
            <a:r>
              <a:rPr lang="en-US" dirty="0" smtClean="0"/>
              <a:t>Suddenly, </a:t>
            </a:r>
            <a:r>
              <a:rPr lang="en-US" dirty="0" smtClean="0">
                <a:effectLst>
                  <a:outerShdw blurRad="38100" dist="38100" dir="2700000" algn="tl">
                    <a:srgbClr val="000000">
                      <a:alpha val="43137"/>
                    </a:srgbClr>
                  </a:outerShdw>
                </a:effectLst>
              </a:rPr>
              <a:t>European governments are chasing each other towards the formation of fundamental constitutional texts</a:t>
            </a:r>
            <a:r>
              <a:rPr lang="en-US" dirty="0" smtClean="0"/>
              <a:t>. </a:t>
            </a:r>
          </a:p>
          <a:p>
            <a:r>
              <a:rPr lang="en-US" dirty="0" smtClean="0"/>
              <a:t>The springboard for this recovery must be found in the </a:t>
            </a:r>
            <a:r>
              <a:rPr lang="en-US" dirty="0" smtClean="0">
                <a:effectLst>
                  <a:outerShdw blurRad="38100" dist="38100" dir="2700000" algn="tl">
                    <a:srgbClr val="000000">
                      <a:alpha val="43137"/>
                    </a:srgbClr>
                  </a:outerShdw>
                </a:effectLst>
              </a:rPr>
              <a:t>turbulent international context </a:t>
            </a:r>
            <a:r>
              <a:rPr lang="en-US" dirty="0" smtClean="0"/>
              <a:t>and precisely in the </a:t>
            </a:r>
            <a:r>
              <a:rPr lang="en-US" dirty="0" smtClean="0">
                <a:effectLst>
                  <a:outerShdw blurRad="38100" dist="38100" dir="2700000" algn="tl">
                    <a:srgbClr val="000000">
                      <a:alpha val="43137"/>
                    </a:srgbClr>
                  </a:outerShdw>
                </a:effectLst>
              </a:rPr>
              <a:t>Napoleonic campaign of Spain</a:t>
            </a:r>
            <a:r>
              <a:rPr lang="en-US" dirty="0" smtClean="0"/>
              <a:t>, which the Emperor, in exile in </a:t>
            </a:r>
            <a:r>
              <a:rPr lang="en-US" dirty="0" err="1" smtClean="0"/>
              <a:t>Sant'Elena</a:t>
            </a:r>
            <a:r>
              <a:rPr lang="en-US" dirty="0" smtClean="0"/>
              <a:t>, judged to be the cause before its ruin. </a:t>
            </a:r>
          </a:p>
          <a:p>
            <a:r>
              <a:rPr lang="en-US" dirty="0" smtClean="0"/>
              <a:t>Until then it had been respected by all</a:t>
            </a:r>
          </a:p>
          <a:p>
            <a:r>
              <a:rPr lang="en-US" dirty="0" smtClean="0"/>
              <a:t>But the </a:t>
            </a:r>
            <a:r>
              <a:rPr lang="en-US" dirty="0" smtClean="0">
                <a:effectLst>
                  <a:outerShdw blurRad="38100" dist="38100" dir="2700000" algn="tl">
                    <a:srgbClr val="000000">
                      <a:alpha val="43137"/>
                    </a:srgbClr>
                  </a:outerShdw>
                </a:effectLst>
              </a:rPr>
              <a:t>conquest of Spain had been a sort of diplomatic "theft" </a:t>
            </a:r>
            <a:r>
              <a:rPr lang="en-US" dirty="0" smtClean="0"/>
              <a:t>that had precipitated the myth of Napoleon, at least in the eyes of the main European courts.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basis of modern constitutionalism</a:t>
            </a:r>
            <a:endParaRPr lang="it-IT" dirty="0"/>
          </a:p>
        </p:txBody>
      </p:sp>
      <p:sp>
        <p:nvSpPr>
          <p:cNvPr id="3" name="Segnaposto contenuto 2"/>
          <p:cNvSpPr>
            <a:spLocks noGrp="1"/>
          </p:cNvSpPr>
          <p:nvPr>
            <p:ph sz="quarter" idx="1"/>
          </p:nvPr>
        </p:nvSpPr>
        <p:spPr>
          <a:xfrm>
            <a:off x="214282" y="1571612"/>
            <a:ext cx="8786874" cy="4429156"/>
          </a:xfrm>
        </p:spPr>
        <p:txBody>
          <a:bodyPr>
            <a:noAutofit/>
          </a:bodyPr>
          <a:lstStyle/>
          <a:p>
            <a:r>
              <a:rPr lang="en-US" sz="2300" dirty="0" smtClean="0"/>
              <a:t>The British did not possess a written constitution</a:t>
            </a:r>
          </a:p>
          <a:p>
            <a:r>
              <a:rPr lang="it-IT" sz="2300" dirty="0" err="1" smtClean="0"/>
              <a:t>However</a:t>
            </a:r>
            <a:r>
              <a:rPr lang="it-IT" sz="2300" dirty="0" smtClean="0"/>
              <a:t> they have rooted in a centuries-old history of the belief that the limits of political power and the protection of individual rights have had their foundation in the Constitution</a:t>
            </a:r>
          </a:p>
          <a:p>
            <a:r>
              <a:rPr lang="it-IT" sz="2300" dirty="0" smtClean="0"/>
              <a:t>When in North America, France and other countries (Poland) made their appearance constitutions and declarations of rights, in England, for over a century, had established:</a:t>
            </a:r>
          </a:p>
          <a:p>
            <a:pPr lvl="1"/>
            <a:r>
              <a:rPr lang="it-IT" sz="2300" dirty="0" smtClean="0">
                <a:solidFill>
                  <a:srgbClr val="C00000"/>
                </a:solidFill>
              </a:rPr>
              <a:t>a </a:t>
            </a:r>
            <a:r>
              <a:rPr lang="it-IT" sz="2300" dirty="0" err="1" smtClean="0">
                <a:solidFill>
                  <a:srgbClr val="C00000"/>
                </a:solidFill>
              </a:rPr>
              <a:t>limited</a:t>
            </a:r>
            <a:r>
              <a:rPr lang="it-IT" sz="2300" dirty="0" smtClean="0">
                <a:solidFill>
                  <a:srgbClr val="C00000"/>
                </a:solidFill>
              </a:rPr>
              <a:t> </a:t>
            </a:r>
            <a:r>
              <a:rPr lang="it-IT" sz="2300" dirty="0" err="1" smtClean="0">
                <a:solidFill>
                  <a:srgbClr val="C00000"/>
                </a:solidFill>
              </a:rPr>
              <a:t>monarchy</a:t>
            </a:r>
            <a:r>
              <a:rPr lang="it-IT" sz="2300" dirty="0" smtClean="0">
                <a:solidFill>
                  <a:srgbClr val="C00000"/>
                </a:solidFill>
              </a:rPr>
              <a:t> regime</a:t>
            </a:r>
          </a:p>
          <a:p>
            <a:pPr lvl="1"/>
            <a:r>
              <a:rPr lang="it-IT" sz="2300" dirty="0" err="1" smtClean="0">
                <a:solidFill>
                  <a:srgbClr val="C00000"/>
                </a:solidFill>
              </a:rPr>
              <a:t>parliamentary</a:t>
            </a:r>
            <a:r>
              <a:rPr lang="it-IT" sz="2300" dirty="0" smtClean="0">
                <a:solidFill>
                  <a:srgbClr val="C00000"/>
                </a:solidFill>
              </a:rPr>
              <a:t> </a:t>
            </a:r>
            <a:r>
              <a:rPr lang="it-IT" sz="2300" dirty="0" err="1" smtClean="0">
                <a:solidFill>
                  <a:srgbClr val="C00000"/>
                </a:solidFill>
              </a:rPr>
              <a:t>representation</a:t>
            </a:r>
            <a:r>
              <a:rPr lang="it-IT" sz="2300" dirty="0" smtClean="0">
                <a:solidFill>
                  <a:srgbClr val="C00000"/>
                </a:solidFill>
              </a:rPr>
              <a:t> on a </a:t>
            </a:r>
            <a:r>
              <a:rPr lang="it-IT" sz="2300" dirty="0" err="1" smtClean="0">
                <a:solidFill>
                  <a:srgbClr val="C00000"/>
                </a:solidFill>
              </a:rPr>
              <a:t>non-cetual</a:t>
            </a:r>
            <a:r>
              <a:rPr lang="it-IT" sz="2300" dirty="0" smtClean="0">
                <a:solidFill>
                  <a:srgbClr val="C00000"/>
                </a:solidFill>
              </a:rPr>
              <a:t> </a:t>
            </a:r>
            <a:r>
              <a:rPr lang="it-IT" sz="2300" dirty="0" err="1" smtClean="0">
                <a:solidFill>
                  <a:srgbClr val="C00000"/>
                </a:solidFill>
              </a:rPr>
              <a:t>basis</a:t>
            </a:r>
            <a:endParaRPr lang="it-IT" sz="2300" dirty="0" smtClean="0">
              <a:solidFill>
                <a:srgbClr val="C00000"/>
              </a:solidFill>
            </a:endParaRPr>
          </a:p>
          <a:p>
            <a:pPr lvl="1"/>
            <a:r>
              <a:rPr lang="it-IT" sz="2300" dirty="0" smtClean="0">
                <a:solidFill>
                  <a:srgbClr val="C00000"/>
                </a:solidFill>
              </a:rPr>
              <a:t>a </a:t>
            </a:r>
            <a:r>
              <a:rPr lang="it-IT" sz="2300" dirty="0" err="1" smtClean="0">
                <a:solidFill>
                  <a:srgbClr val="C00000"/>
                </a:solidFill>
              </a:rPr>
              <a:t>formalised</a:t>
            </a:r>
            <a:r>
              <a:rPr lang="it-IT" sz="2300" dirty="0" smtClean="0">
                <a:solidFill>
                  <a:srgbClr val="C00000"/>
                </a:solidFill>
              </a:rPr>
              <a:t> legislative </a:t>
            </a:r>
            <a:r>
              <a:rPr lang="it-IT" sz="2300" dirty="0" err="1" smtClean="0">
                <a:solidFill>
                  <a:srgbClr val="C00000"/>
                </a:solidFill>
              </a:rPr>
              <a:t>process</a:t>
            </a:r>
            <a:endParaRPr lang="it-IT" sz="2300" dirty="0" smtClean="0">
              <a:solidFill>
                <a:srgbClr val="C00000"/>
              </a:solidFill>
            </a:endParaRPr>
          </a:p>
          <a:p>
            <a:r>
              <a:rPr lang="en-US" sz="2300" dirty="0" smtClean="0"/>
              <a:t>The foundations of modern constitutionalism had already been laid! </a:t>
            </a:r>
            <a:endParaRPr lang="it-IT" sz="23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England's reaction</a:t>
            </a:r>
            <a:endParaRPr lang="it-IT" dirty="0"/>
          </a:p>
        </p:txBody>
      </p:sp>
      <p:sp>
        <p:nvSpPr>
          <p:cNvPr id="3" name="Segnaposto contenuto 2"/>
          <p:cNvSpPr>
            <a:spLocks noGrp="1"/>
          </p:cNvSpPr>
          <p:nvPr>
            <p:ph sz="quarter" idx="1"/>
          </p:nvPr>
        </p:nvSpPr>
        <p:spPr>
          <a:xfrm>
            <a:off x="142844" y="1571612"/>
            <a:ext cx="8786874" cy="5929354"/>
          </a:xfrm>
        </p:spPr>
        <p:txBody>
          <a:bodyPr>
            <a:noAutofit/>
          </a:bodyPr>
          <a:lstStyle/>
          <a:p>
            <a:r>
              <a:rPr lang="en-US" sz="2000" dirty="0" smtClean="0"/>
              <a:t>Napoleon mediated the dispute between </a:t>
            </a:r>
            <a:r>
              <a:rPr lang="en-US" sz="2000" dirty="0" smtClean="0">
                <a:effectLst>
                  <a:outerShdw blurRad="38100" dist="38100" dir="2700000" algn="tl">
                    <a:srgbClr val="000000">
                      <a:alpha val="43137"/>
                    </a:srgbClr>
                  </a:outerShdw>
                </a:effectLst>
              </a:rPr>
              <a:t>the King of Spain Ferdinand VII of Bourbon </a:t>
            </a:r>
            <a:r>
              <a:rPr lang="en-US" sz="2000" dirty="0" smtClean="0"/>
              <a:t>and his son the </a:t>
            </a:r>
            <a:r>
              <a:rPr lang="en-US" sz="2000" dirty="0" smtClean="0">
                <a:effectLst>
                  <a:outerShdw blurRad="38100" dist="38100" dir="2700000" algn="tl">
                    <a:srgbClr val="000000">
                      <a:alpha val="43137"/>
                    </a:srgbClr>
                  </a:outerShdw>
                </a:effectLst>
              </a:rPr>
              <a:t>Prince of Asturias</a:t>
            </a:r>
            <a:r>
              <a:rPr lang="en-US" sz="2000" dirty="0" smtClean="0"/>
              <a:t>.</a:t>
            </a:r>
          </a:p>
          <a:p>
            <a:r>
              <a:rPr lang="en-US" sz="2000" dirty="0" smtClean="0"/>
              <a:t>He had called both of them to France and, after having obtained the abdications, </a:t>
            </a:r>
            <a:r>
              <a:rPr lang="en-US" sz="2000" dirty="0" err="1" smtClean="0"/>
              <a:t>apponted</a:t>
            </a:r>
            <a:r>
              <a:rPr lang="en-US" sz="2000" dirty="0" smtClean="0"/>
              <a:t> his brother </a:t>
            </a:r>
            <a:r>
              <a:rPr lang="en-US" sz="2000" dirty="0" smtClean="0">
                <a:effectLst>
                  <a:outerShdw blurRad="38100" dist="38100" dir="2700000" algn="tl">
                    <a:srgbClr val="000000">
                      <a:alpha val="43137"/>
                    </a:srgbClr>
                  </a:outerShdw>
                </a:effectLst>
              </a:rPr>
              <a:t>Giuseppe Bonaparte king of Spain</a:t>
            </a:r>
            <a:r>
              <a:rPr lang="en-US" sz="2000" dirty="0" smtClean="0"/>
              <a:t> by the </a:t>
            </a:r>
            <a:r>
              <a:rPr lang="en-US" sz="2000" i="1" dirty="0" smtClean="0"/>
              <a:t>Cortes</a:t>
            </a:r>
            <a:r>
              <a:rPr lang="en-US" sz="2000" dirty="0" smtClean="0"/>
              <a:t> convened in </a:t>
            </a:r>
            <a:r>
              <a:rPr lang="en-US" sz="2000" dirty="0" err="1" smtClean="0"/>
              <a:t>Baiona</a:t>
            </a:r>
            <a:r>
              <a:rPr lang="en-US" sz="2000" dirty="0" smtClean="0"/>
              <a:t>, with the help of the troops of the great army "passing through" the Iberian territory. </a:t>
            </a:r>
          </a:p>
          <a:p>
            <a:r>
              <a:rPr lang="en-US" sz="2000" dirty="0" smtClean="0"/>
              <a:t>The anomaly of the conquest forced Napoleon to </a:t>
            </a:r>
            <a:r>
              <a:rPr lang="en-US" sz="2000" dirty="0" smtClean="0">
                <a:effectLst>
                  <a:outerShdw blurRad="38100" dist="38100" dir="2700000" algn="tl">
                    <a:srgbClr val="000000">
                      <a:alpha val="43137"/>
                    </a:srgbClr>
                  </a:outerShdw>
                </a:effectLst>
              </a:rPr>
              <a:t>grant a constitution to the Spaniards</a:t>
            </a:r>
            <a:r>
              <a:rPr lang="en-US" sz="2000" dirty="0" smtClean="0"/>
              <a:t>, which, for reasons of expediency, was given, with some variation, even to the </a:t>
            </a:r>
            <a:r>
              <a:rPr lang="en-US" sz="2000" dirty="0" smtClean="0">
                <a:effectLst>
                  <a:outerShdw blurRad="38100" dist="38100" dir="2700000" algn="tl">
                    <a:srgbClr val="000000">
                      <a:alpha val="43137"/>
                    </a:srgbClr>
                  </a:outerShdw>
                </a:effectLst>
              </a:rPr>
              <a:t>Neapolitans</a:t>
            </a:r>
            <a:r>
              <a:rPr lang="en-US" sz="2000" dirty="0" smtClean="0"/>
              <a:t> who, suddenly, had seen their king Joseph Bonaparte leave and waited anxiously to know their future. </a:t>
            </a:r>
          </a:p>
          <a:p>
            <a:r>
              <a:rPr lang="en-US" sz="2000" dirty="0" smtClean="0"/>
              <a:t>Napoleon's "move" determined </a:t>
            </a:r>
            <a:r>
              <a:rPr lang="en-US" sz="2000" dirty="0" smtClean="0">
                <a:effectLst>
                  <a:outerShdw blurRad="38100" dist="38100" dir="2700000" algn="tl">
                    <a:srgbClr val="000000">
                      <a:alpha val="43137"/>
                    </a:srgbClr>
                  </a:outerShdw>
                </a:effectLst>
              </a:rPr>
              <a:t>England's reaction</a:t>
            </a:r>
            <a:r>
              <a:rPr lang="en-US" sz="2000" dirty="0" smtClean="0"/>
              <a:t>, determined to oppose the Empire by all means, including the constitutional one. </a:t>
            </a:r>
          </a:p>
          <a:p>
            <a:r>
              <a:rPr lang="en-US" sz="2000" dirty="0" smtClean="0"/>
              <a:t>In this context, the constitutions of </a:t>
            </a:r>
            <a:r>
              <a:rPr lang="en-US" sz="2000" dirty="0" smtClean="0">
                <a:effectLst>
                  <a:outerShdw blurRad="38100" dist="38100" dir="2700000" algn="tl">
                    <a:srgbClr val="000000">
                      <a:alpha val="43137"/>
                    </a:srgbClr>
                  </a:outerShdw>
                </a:effectLst>
              </a:rPr>
              <a:t>Cadiz and Palermo </a:t>
            </a:r>
            <a:r>
              <a:rPr lang="en-US" sz="2000" dirty="0" smtClean="0"/>
              <a:t>were promulgated in </a:t>
            </a:r>
            <a:r>
              <a:rPr lang="en-US" sz="2000" dirty="0" smtClean="0">
                <a:effectLst>
                  <a:outerShdw blurRad="38100" dist="38100" dir="2700000" algn="tl">
                    <a:srgbClr val="000000">
                      <a:alpha val="43137"/>
                    </a:srgbClr>
                  </a:outerShdw>
                </a:effectLst>
              </a:rPr>
              <a:t>an anti-</a:t>
            </a:r>
            <a:r>
              <a:rPr lang="en-US" sz="2000" dirty="0" err="1" smtClean="0">
                <a:effectLst>
                  <a:outerShdw blurRad="38100" dist="38100" dir="2700000" algn="tl">
                    <a:srgbClr val="000000">
                      <a:alpha val="43137"/>
                    </a:srgbClr>
                  </a:outerShdw>
                </a:effectLst>
              </a:rPr>
              <a:t>napoleonic</a:t>
            </a:r>
            <a:r>
              <a:rPr lang="en-US" sz="2000" dirty="0" smtClean="0">
                <a:effectLst>
                  <a:outerShdw blurRad="38100" dist="38100" dir="2700000" algn="tl">
                    <a:srgbClr val="000000">
                      <a:alpha val="43137"/>
                    </a:srgbClr>
                  </a:outerShdw>
                </a:effectLst>
              </a:rPr>
              <a:t> key</a:t>
            </a:r>
            <a:r>
              <a:rPr lang="en-US" sz="2000" dirty="0" smtClean="0"/>
              <a:t>, thanks to the support of England.</a:t>
            </a:r>
            <a:endParaRPr lang="it-IT"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 disappears the natural right</a:t>
            </a:r>
            <a:endParaRPr lang="it-IT" dirty="0"/>
          </a:p>
        </p:txBody>
      </p:sp>
      <p:sp>
        <p:nvSpPr>
          <p:cNvPr id="3" name="Segnaposto contenuto 2"/>
          <p:cNvSpPr>
            <a:spLocks noGrp="1"/>
          </p:cNvSpPr>
          <p:nvPr>
            <p:ph sz="quarter" idx="1"/>
          </p:nvPr>
        </p:nvSpPr>
        <p:spPr>
          <a:xfrm>
            <a:off x="354360" y="1714520"/>
            <a:ext cx="8503920" cy="4572000"/>
          </a:xfrm>
        </p:spPr>
        <p:txBody>
          <a:bodyPr>
            <a:normAutofit fontScale="92500" lnSpcReduction="20000"/>
          </a:bodyPr>
          <a:lstStyle/>
          <a:p>
            <a:r>
              <a:rPr lang="en-US" dirty="0" smtClean="0"/>
              <a:t>The Charts that were promulgated in Spain and Italy between 1808 and 1812 represent, with the French constitution of the year VIII, the first forms of the "</a:t>
            </a:r>
            <a:r>
              <a:rPr lang="en-US" dirty="0" err="1" smtClean="0"/>
              <a:t>statualistic</a:t>
            </a:r>
            <a:r>
              <a:rPr lang="en-US" dirty="0" smtClean="0"/>
              <a:t>" typology. </a:t>
            </a:r>
          </a:p>
          <a:p>
            <a:r>
              <a:rPr lang="en-US" dirty="0" smtClean="0"/>
              <a:t>With respect to the constitutions of the revolutionary period, </a:t>
            </a:r>
            <a:r>
              <a:rPr lang="en-US" dirty="0" smtClean="0">
                <a:effectLst>
                  <a:outerShdw blurRad="38100" dist="38100" dir="2700000" algn="tl">
                    <a:srgbClr val="000000">
                      <a:alpha val="43137"/>
                    </a:srgbClr>
                  </a:outerShdw>
                </a:effectLst>
              </a:rPr>
              <a:t>the concept of the written constitution remains</a:t>
            </a:r>
            <a:r>
              <a:rPr lang="en-US" dirty="0" smtClean="0"/>
              <a:t>, as a fundamental norm that regulates the life of the nation, with the attribution of rights and faculties, but the natural right dissolves until it disappears.</a:t>
            </a:r>
          </a:p>
          <a:p>
            <a:r>
              <a:rPr lang="en-US" dirty="0" smtClean="0"/>
              <a:t>With the </a:t>
            </a:r>
            <a:r>
              <a:rPr lang="en-US" dirty="0" smtClean="0">
                <a:effectLst>
                  <a:outerShdw blurRad="38100" dist="38100" dir="2700000" algn="tl">
                    <a:srgbClr val="000000">
                      <a:alpha val="43137"/>
                    </a:srgbClr>
                  </a:outerShdw>
                </a:effectLst>
              </a:rPr>
              <a:t>disappearance of natural law</a:t>
            </a:r>
            <a:r>
              <a:rPr lang="en-US" dirty="0" smtClean="0"/>
              <a:t>, the dialectic between state and individual is clearly resolved in </a:t>
            </a:r>
            <a:r>
              <a:rPr lang="en-US" dirty="0" err="1" smtClean="0"/>
              <a:t>favour</a:t>
            </a:r>
            <a:r>
              <a:rPr lang="en-US" dirty="0" smtClean="0"/>
              <a:t> of the first one.</a:t>
            </a:r>
          </a:p>
          <a:p>
            <a:r>
              <a:rPr lang="en-US" dirty="0" smtClean="0">
                <a:effectLst>
                  <a:outerShdw blurRad="38100" dist="38100" dir="2700000" algn="tl">
                    <a:srgbClr val="000000">
                      <a:alpha val="43137"/>
                    </a:srgbClr>
                  </a:outerShdw>
                </a:effectLst>
              </a:rPr>
              <a:t>All rights derive from the State</a:t>
            </a:r>
            <a:r>
              <a:rPr lang="en-US" dirty="0" smtClean="0"/>
              <a:t>. </a:t>
            </a:r>
            <a:endParaRPr lang="it-IT"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Citizenship</a:t>
            </a:r>
            <a:endParaRPr lang="it-IT" dirty="0"/>
          </a:p>
        </p:txBody>
      </p:sp>
      <p:sp>
        <p:nvSpPr>
          <p:cNvPr id="3" name="Segnaposto contenuto 2"/>
          <p:cNvSpPr>
            <a:spLocks noGrp="1"/>
          </p:cNvSpPr>
          <p:nvPr>
            <p:ph sz="quarter" idx="1"/>
          </p:nvPr>
        </p:nvSpPr>
        <p:spPr>
          <a:xfrm>
            <a:off x="301752" y="1598486"/>
            <a:ext cx="8503920" cy="4973786"/>
          </a:xfrm>
        </p:spPr>
        <p:txBody>
          <a:bodyPr>
            <a:normAutofit fontScale="92500"/>
          </a:bodyPr>
          <a:lstStyle/>
          <a:p>
            <a:r>
              <a:rPr lang="en-US" dirty="0" smtClean="0"/>
              <a:t>Therefore, although very different, these constitutions have an important common element:</a:t>
            </a:r>
          </a:p>
          <a:p>
            <a:pPr lvl="1"/>
            <a:r>
              <a:rPr lang="en-US" dirty="0" smtClean="0">
                <a:solidFill>
                  <a:srgbClr val="C00000"/>
                </a:solidFill>
                <a:effectLst>
                  <a:outerShdw blurRad="38100" dist="38100" dir="2700000" algn="tl">
                    <a:srgbClr val="000000">
                      <a:alpha val="43137"/>
                    </a:srgbClr>
                  </a:outerShdw>
                </a:effectLst>
              </a:rPr>
              <a:t>Man is no longer the subject, but the person and precisely the citizen to whom the rights enshrined in the constitution are connected</a:t>
            </a:r>
            <a:r>
              <a:rPr lang="en-US" dirty="0" smtClean="0"/>
              <a:t>. </a:t>
            </a:r>
          </a:p>
          <a:p>
            <a:r>
              <a:rPr lang="en-US" dirty="0" smtClean="0"/>
              <a:t>The declaration of human rights disappears and all rights are linked to the state of citizenship, regulated by rules placed significantly at the head of the constitutions. </a:t>
            </a:r>
          </a:p>
          <a:p>
            <a:r>
              <a:rPr lang="en-US" dirty="0" smtClean="0"/>
              <a:t>It is true that it is acquired by birth in the national territory but, unlike the quality of Man, it can be lost, definitively or temporarily.</a:t>
            </a:r>
          </a:p>
          <a:p>
            <a:r>
              <a:rPr lang="en-US" dirty="0" smtClean="0"/>
              <a:t>Thus, the institution of citizenship takes on considerable importance</a:t>
            </a:r>
            <a:endParaRPr lang="it-IT"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French Constitution of the Year VIII: artt. 4-5</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92500" lnSpcReduction="10000"/>
          </a:bodyPr>
          <a:lstStyle/>
          <a:p>
            <a:r>
              <a:rPr lang="fr-FR" dirty="0" smtClean="0">
                <a:solidFill>
                  <a:srgbClr val="C00000"/>
                </a:solidFill>
                <a:effectLst>
                  <a:outerShdw blurRad="38100" dist="38100" dir="2700000" algn="tl">
                    <a:srgbClr val="000000">
                      <a:alpha val="43137"/>
                    </a:srgbClr>
                  </a:outerShdw>
                </a:effectLst>
              </a:rPr>
              <a:t>Art. 4. </a:t>
            </a:r>
            <a:r>
              <a:rPr lang="en-US" dirty="0" smtClean="0"/>
              <a:t>The status of French citizen is lost: </a:t>
            </a:r>
          </a:p>
          <a:p>
            <a:pPr lvl="1"/>
            <a:r>
              <a:rPr lang="en-US" dirty="0" smtClean="0">
                <a:solidFill>
                  <a:srgbClr val="002060"/>
                </a:solidFill>
              </a:rPr>
              <a:t>By naturalization in a foreign country; </a:t>
            </a:r>
          </a:p>
          <a:p>
            <a:pPr lvl="1"/>
            <a:r>
              <a:rPr lang="en-US" dirty="0" smtClean="0">
                <a:solidFill>
                  <a:srgbClr val="002060"/>
                </a:solidFill>
              </a:rPr>
              <a:t>By acceptance of functions or pensions offered by a foreign government; </a:t>
            </a:r>
          </a:p>
          <a:p>
            <a:pPr lvl="1"/>
            <a:r>
              <a:rPr lang="en-US" dirty="0" smtClean="0">
                <a:solidFill>
                  <a:srgbClr val="002060"/>
                </a:solidFill>
              </a:rPr>
              <a:t>By affiliation to any foreign corporation which would imply distinctions at birth; </a:t>
            </a:r>
          </a:p>
          <a:p>
            <a:pPr lvl="1"/>
            <a:r>
              <a:rPr lang="en-US" dirty="0" smtClean="0">
                <a:solidFill>
                  <a:srgbClr val="002060"/>
                </a:solidFill>
              </a:rPr>
              <a:t>By conviction to afflictive or infamous penalties.</a:t>
            </a:r>
            <a:endParaRPr lang="it-IT" dirty="0" smtClean="0">
              <a:solidFill>
                <a:srgbClr val="002060"/>
              </a:solidFill>
            </a:endParaRPr>
          </a:p>
          <a:p>
            <a:r>
              <a:rPr lang="fr-FR" dirty="0" smtClean="0">
                <a:solidFill>
                  <a:srgbClr val="C00000"/>
                </a:solidFill>
              </a:rPr>
              <a:t>Art. 5.  </a:t>
            </a:r>
            <a:r>
              <a:rPr lang="en-US" dirty="0" smtClean="0"/>
              <a:t>The exercise of the rights of a French citizen is suspended: </a:t>
            </a:r>
          </a:p>
          <a:p>
            <a:pPr lvl="1"/>
            <a:r>
              <a:rPr lang="en-US" dirty="0" smtClean="0">
                <a:solidFill>
                  <a:srgbClr val="002060"/>
                </a:solidFill>
              </a:rPr>
              <a:t>by the status of bankrupt debtor, or immediate inheritor, holder free of charge of the total or partial inheritance of a bankrupt; </a:t>
            </a:r>
          </a:p>
          <a:p>
            <a:pPr lvl="1"/>
            <a:r>
              <a:rPr lang="en-US" dirty="0" smtClean="0">
                <a:solidFill>
                  <a:srgbClr val="002060"/>
                </a:solidFill>
              </a:rPr>
              <a:t>by the status of hired servant, attached to the service of the person or the household; </a:t>
            </a:r>
          </a:p>
          <a:p>
            <a:pPr lvl="1"/>
            <a:r>
              <a:rPr lang="en-US" dirty="0" smtClean="0">
                <a:solidFill>
                  <a:srgbClr val="002060"/>
                </a:solidFill>
              </a:rPr>
              <a:t>by the status of judicial prohibition, accusation or in absentia</a:t>
            </a:r>
            <a:endParaRPr lang="it-IT" dirty="0">
              <a:solidFill>
                <a:srgbClr val="00206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constitution to legitimize the existing power</a:t>
            </a:r>
            <a:endParaRPr lang="it-IT" dirty="0"/>
          </a:p>
        </p:txBody>
      </p:sp>
      <p:sp>
        <p:nvSpPr>
          <p:cNvPr id="3" name="Segnaposto contenuto 2"/>
          <p:cNvSpPr>
            <a:spLocks noGrp="1"/>
          </p:cNvSpPr>
          <p:nvPr>
            <p:ph sz="quarter" idx="1"/>
          </p:nvPr>
        </p:nvSpPr>
        <p:spPr>
          <a:xfrm>
            <a:off x="301752" y="1500174"/>
            <a:ext cx="8503920" cy="4973786"/>
          </a:xfrm>
        </p:spPr>
        <p:txBody>
          <a:bodyPr>
            <a:normAutofit fontScale="85000" lnSpcReduction="20000"/>
          </a:bodyPr>
          <a:lstStyle/>
          <a:p>
            <a:r>
              <a:rPr lang="en-US" dirty="0" smtClean="0"/>
              <a:t>The loss of citizenship leads to the loss of ownership of rights and freedoms: </a:t>
            </a:r>
            <a:r>
              <a:rPr lang="en-US" dirty="0" smtClean="0">
                <a:effectLst>
                  <a:outerShdw blurRad="38100" dist="38100" dir="2700000" algn="tl">
                    <a:srgbClr val="000000">
                      <a:alpha val="43137"/>
                    </a:srgbClr>
                  </a:outerShdw>
                </a:effectLst>
              </a:rPr>
              <a:t>it is the State that creates the rights by attributing them only to citizens</a:t>
            </a:r>
            <a:r>
              <a:rPr lang="en-US" dirty="0" smtClean="0"/>
              <a:t>. </a:t>
            </a:r>
          </a:p>
          <a:p>
            <a:r>
              <a:rPr lang="en-US" dirty="0" smtClean="0"/>
              <a:t>The constitution of the year VIII was </a:t>
            </a:r>
            <a:r>
              <a:rPr lang="en-US" dirty="0" smtClean="0">
                <a:effectLst>
                  <a:outerShdw blurRad="38100" dist="38100" dir="2700000" algn="tl">
                    <a:srgbClr val="000000">
                      <a:alpha val="43137"/>
                    </a:srgbClr>
                  </a:outerShdw>
                </a:effectLst>
              </a:rPr>
              <a:t>the first to take this path </a:t>
            </a:r>
            <a:r>
              <a:rPr lang="en-US" dirty="0" smtClean="0"/>
              <a:t>and for this reason it can be considered a sort of </a:t>
            </a:r>
            <a:r>
              <a:rPr lang="en-US" dirty="0" smtClean="0">
                <a:effectLst>
                  <a:outerShdw blurRad="38100" dist="38100" dir="2700000" algn="tl">
                    <a:srgbClr val="000000">
                      <a:alpha val="43137"/>
                    </a:srgbClr>
                  </a:outerShdw>
                </a:effectLst>
              </a:rPr>
              <a:t>prototype</a:t>
            </a:r>
            <a:r>
              <a:rPr lang="en-US" dirty="0" smtClean="0"/>
              <a:t>. </a:t>
            </a:r>
          </a:p>
          <a:p>
            <a:r>
              <a:rPr lang="en-US" dirty="0" smtClean="0"/>
              <a:t>But it was also important because it characterized the </a:t>
            </a:r>
            <a:r>
              <a:rPr lang="en-US" dirty="0" smtClean="0">
                <a:effectLst>
                  <a:outerShdw blurRad="38100" dist="38100" dir="2700000" algn="tl">
                    <a:srgbClr val="000000">
                      <a:alpha val="43137"/>
                    </a:srgbClr>
                  </a:outerShdw>
                </a:effectLst>
              </a:rPr>
              <a:t>Napoleonic regime as constitutional</a:t>
            </a:r>
            <a:r>
              <a:rPr lang="en-US" dirty="0" smtClean="0"/>
              <a:t>. </a:t>
            </a:r>
          </a:p>
          <a:p>
            <a:r>
              <a:rPr lang="en-US" dirty="0" smtClean="0"/>
              <a:t>Napoleon always wanted to present himself as </a:t>
            </a:r>
            <a:r>
              <a:rPr lang="en-US" dirty="0" smtClean="0">
                <a:effectLst>
                  <a:outerShdw blurRad="38100" dist="38100" dir="2700000" algn="tl">
                    <a:srgbClr val="000000">
                      <a:alpha val="43137"/>
                    </a:srgbClr>
                  </a:outerShdw>
                </a:effectLst>
              </a:rPr>
              <a:t>a constitutional monarch </a:t>
            </a:r>
            <a:r>
              <a:rPr lang="en-US" dirty="0" smtClean="0"/>
              <a:t>and his regime as a </a:t>
            </a:r>
            <a:r>
              <a:rPr lang="en-US" dirty="0" smtClean="0">
                <a:effectLst>
                  <a:outerShdw blurRad="38100" dist="38100" dir="2700000" algn="tl">
                    <a:srgbClr val="000000">
                      <a:alpha val="43137"/>
                    </a:srgbClr>
                  </a:outerShdw>
                </a:effectLst>
              </a:rPr>
              <a:t>constitutional regime</a:t>
            </a:r>
            <a:r>
              <a:rPr lang="en-US" dirty="0" smtClean="0"/>
              <a:t>. </a:t>
            </a:r>
          </a:p>
          <a:p>
            <a:r>
              <a:rPr lang="en-US" dirty="0" smtClean="0"/>
              <a:t>His concept of constitution was, however, particular and </a:t>
            </a:r>
            <a:r>
              <a:rPr lang="en-US" dirty="0" smtClean="0">
                <a:effectLst>
                  <a:outerShdw blurRad="38100" dist="38100" dir="2700000" algn="tl">
                    <a:srgbClr val="000000">
                      <a:alpha val="43137"/>
                    </a:srgbClr>
                  </a:outerShdw>
                </a:effectLst>
              </a:rPr>
              <a:t>very distant from that developed in the revolutionary assemblies</a:t>
            </a:r>
            <a:r>
              <a:rPr lang="en-US" dirty="0" smtClean="0"/>
              <a:t>: the constitution served to legitimize an already existing power, conquered and maintained by force of arms. </a:t>
            </a:r>
          </a:p>
          <a:p>
            <a:r>
              <a:rPr lang="en-US" dirty="0" smtClean="0"/>
              <a:t>The constitution assumed </a:t>
            </a:r>
            <a:r>
              <a:rPr lang="en-US" dirty="0" smtClean="0">
                <a:effectLst>
                  <a:outerShdw blurRad="38100" dist="38100" dir="2700000" algn="tl">
                    <a:srgbClr val="000000">
                      <a:alpha val="43137"/>
                    </a:srgbClr>
                  </a:outerShdw>
                </a:effectLst>
              </a:rPr>
              <a:t>a function instrumental to the interests of the Emperor and the Empire</a:t>
            </a:r>
            <a:r>
              <a:rPr lang="en-US" dirty="0" smtClean="0"/>
              <a:t>, both in internal and in foreign politics.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Popular</a:t>
            </a:r>
            <a:r>
              <a:rPr lang="it-IT" dirty="0" smtClean="0"/>
              <a:t> Sovereignty</a:t>
            </a:r>
            <a:endParaRPr lang="it-IT" dirty="0"/>
          </a:p>
        </p:txBody>
      </p:sp>
      <p:sp>
        <p:nvSpPr>
          <p:cNvPr id="3" name="Segnaposto contenuto 2"/>
          <p:cNvSpPr>
            <a:spLocks noGrp="1"/>
          </p:cNvSpPr>
          <p:nvPr>
            <p:ph sz="quarter" idx="1"/>
          </p:nvPr>
        </p:nvSpPr>
        <p:spPr>
          <a:xfrm>
            <a:off x="301752" y="1527048"/>
            <a:ext cx="8503920" cy="5045224"/>
          </a:xfrm>
        </p:spPr>
        <p:txBody>
          <a:bodyPr>
            <a:normAutofit fontScale="85000" lnSpcReduction="10000"/>
          </a:bodyPr>
          <a:lstStyle/>
          <a:p>
            <a:r>
              <a:rPr lang="en-US" dirty="0" smtClean="0"/>
              <a:t>In Spain the constitution of </a:t>
            </a:r>
            <a:r>
              <a:rPr lang="en-US" dirty="0" err="1" smtClean="0"/>
              <a:t>Baiona</a:t>
            </a:r>
            <a:r>
              <a:rPr lang="en-US" dirty="0" smtClean="0"/>
              <a:t> served to </a:t>
            </a:r>
            <a:r>
              <a:rPr lang="en-US" dirty="0" smtClean="0">
                <a:effectLst>
                  <a:outerShdw blurRad="38100" dist="38100" dir="2700000" algn="tl">
                    <a:srgbClr val="000000">
                      <a:alpha val="43137"/>
                    </a:srgbClr>
                  </a:outerShdw>
                </a:effectLst>
              </a:rPr>
              <a:t>legitimize the power of Joseph Bonaparte</a:t>
            </a:r>
          </a:p>
          <a:p>
            <a:r>
              <a:rPr lang="en-US" dirty="0" smtClean="0"/>
              <a:t>In Naples, the constitution of </a:t>
            </a:r>
            <a:r>
              <a:rPr lang="en-US" dirty="0" err="1" smtClean="0"/>
              <a:t>Baiona</a:t>
            </a:r>
            <a:r>
              <a:rPr lang="en-US" dirty="0" smtClean="0"/>
              <a:t> served to arm the reforms of the two-year period 1806-1808 against possible reforms that the new king Murat could have launched. </a:t>
            </a:r>
          </a:p>
          <a:p>
            <a:r>
              <a:rPr lang="en-US" dirty="0" smtClean="0"/>
              <a:t>Why recourse to the constitution, when legitimacy came from force? </a:t>
            </a:r>
          </a:p>
          <a:p>
            <a:r>
              <a:rPr lang="en-US" dirty="0" smtClean="0"/>
              <a:t>The idea of a constitution as the foundation of all power, born during the revolution, had already entered the consciences of Europeans thanks to the Napoleonic campaigns. </a:t>
            </a:r>
          </a:p>
          <a:p>
            <a:r>
              <a:rPr lang="en-US" dirty="0" smtClean="0"/>
              <a:t>The people had entered the political scene overwhelmingly, had become aware of its strength and, above all, had adopted the equation: people = nation = sovereignty. </a:t>
            </a:r>
          </a:p>
          <a:p>
            <a:r>
              <a:rPr lang="en-US" dirty="0" smtClean="0"/>
              <a:t>The people felt to be the holder of sovereignty.</a:t>
            </a:r>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People and nation</a:t>
            </a:r>
            <a:endParaRPr lang="it-IT" dirty="0"/>
          </a:p>
        </p:txBody>
      </p:sp>
      <p:sp>
        <p:nvSpPr>
          <p:cNvPr id="3" name="Segnaposto contenuto 2"/>
          <p:cNvSpPr>
            <a:spLocks noGrp="1"/>
          </p:cNvSpPr>
          <p:nvPr>
            <p:ph sz="quarter" idx="1"/>
          </p:nvPr>
        </p:nvSpPr>
        <p:spPr>
          <a:xfrm>
            <a:off x="214282" y="1500174"/>
            <a:ext cx="8699404" cy="5286388"/>
          </a:xfrm>
        </p:spPr>
        <p:txBody>
          <a:bodyPr>
            <a:normAutofit fontScale="77500" lnSpcReduction="20000"/>
          </a:bodyPr>
          <a:lstStyle/>
          <a:p>
            <a:r>
              <a:rPr lang="en-US" dirty="0" smtClean="0"/>
              <a:t>For this reason, Napoleon wanted to put the constitution of the year VIII and its coronation to the French emperor for a </a:t>
            </a:r>
            <a:r>
              <a:rPr lang="en-US" dirty="0" smtClean="0">
                <a:effectLst>
                  <a:outerShdw blurRad="38100" dist="38100" dir="2700000" algn="tl">
                    <a:srgbClr val="000000">
                      <a:alpha val="43137"/>
                    </a:srgbClr>
                  </a:outerShdw>
                </a:effectLst>
              </a:rPr>
              <a:t>referendum</a:t>
            </a:r>
            <a:r>
              <a:rPr lang="en-US" dirty="0" smtClean="0"/>
              <a:t>. </a:t>
            </a:r>
          </a:p>
          <a:p>
            <a:r>
              <a:rPr lang="en-US" dirty="0" smtClean="0"/>
              <a:t>The people - between the end of the eighteenth century and the beginning of the nineteenth century - came to coincide with the </a:t>
            </a:r>
            <a:r>
              <a:rPr lang="en-US" dirty="0" smtClean="0">
                <a:effectLst>
                  <a:outerShdw blurRad="38100" dist="38100" dir="2700000" algn="tl">
                    <a:srgbClr val="000000">
                      <a:alpha val="43137"/>
                    </a:srgbClr>
                  </a:outerShdw>
                </a:effectLst>
              </a:rPr>
              <a:t>middle class</a:t>
            </a:r>
            <a:r>
              <a:rPr lang="en-US" dirty="0" smtClean="0"/>
              <a:t>, that is, with the bourgeoisie that won the French Revolution. </a:t>
            </a:r>
          </a:p>
          <a:p>
            <a:r>
              <a:rPr lang="en-US" dirty="0" smtClean="0">
                <a:effectLst>
                  <a:outerShdw blurRad="38100" dist="38100" dir="2700000" algn="tl">
                    <a:srgbClr val="000000">
                      <a:alpha val="43137"/>
                    </a:srgbClr>
                  </a:outerShdw>
                </a:effectLst>
              </a:rPr>
              <a:t>The bourgeoisie was made up of the owners and professionals who, endowed with heritage, participated in the life of the state. </a:t>
            </a:r>
          </a:p>
          <a:p>
            <a:r>
              <a:rPr lang="en-US" dirty="0" smtClean="0"/>
              <a:t>The others, the </a:t>
            </a:r>
            <a:r>
              <a:rPr lang="en-US" dirty="0" smtClean="0">
                <a:effectLst>
                  <a:outerShdw blurRad="38100" dist="38100" dir="2700000" algn="tl">
                    <a:srgbClr val="000000">
                      <a:alpha val="43137"/>
                    </a:srgbClr>
                  </a:outerShdw>
                </a:effectLst>
              </a:rPr>
              <a:t>landless, the homeless, the unemployed</a:t>
            </a:r>
            <a:r>
              <a:rPr lang="en-US" dirty="0" smtClean="0"/>
              <a:t>, were </a:t>
            </a:r>
            <a:r>
              <a:rPr lang="en-US" dirty="0" smtClean="0">
                <a:effectLst>
                  <a:outerShdw blurRad="38100" dist="38100" dir="2700000" algn="tl">
                    <a:srgbClr val="000000">
                      <a:alpha val="43137"/>
                    </a:srgbClr>
                  </a:outerShdw>
                </a:effectLst>
              </a:rPr>
              <a:t>excluded</a:t>
            </a:r>
            <a:r>
              <a:rPr lang="en-US" dirty="0" smtClean="0"/>
              <a:t>: for them were ready repressive means of exceptional justice (without guarantees, according to </a:t>
            </a:r>
            <a:r>
              <a:rPr lang="en-US" i="1" dirty="0" smtClean="0">
                <a:effectLst>
                  <a:outerShdw blurRad="38100" dist="38100" dir="2700000" algn="tl">
                    <a:srgbClr val="000000">
                      <a:alpha val="43137"/>
                    </a:srgbClr>
                  </a:outerShdw>
                </a:effectLst>
              </a:rPr>
              <a:t>ad </a:t>
            </a:r>
            <a:r>
              <a:rPr lang="en-US" i="1" dirty="0" err="1" smtClean="0">
                <a:effectLst>
                  <a:outerShdw blurRad="38100" dist="38100" dir="2700000" algn="tl">
                    <a:srgbClr val="000000">
                      <a:alpha val="43137"/>
                    </a:srgbClr>
                  </a:outerShdw>
                </a:effectLst>
              </a:rPr>
              <a:t>modum</a:t>
            </a:r>
            <a:r>
              <a:rPr lang="en-US" i="1" dirty="0" smtClean="0">
                <a:effectLst>
                  <a:outerShdw blurRad="38100" dist="38100" dir="2700000" algn="tl">
                    <a:srgbClr val="000000">
                      <a:alpha val="43137"/>
                    </a:srgbClr>
                  </a:outerShdw>
                </a:effectLst>
              </a:rPr>
              <a:t> belli </a:t>
            </a:r>
            <a:r>
              <a:rPr lang="en-US" dirty="0" smtClean="0">
                <a:effectLst>
                  <a:outerShdw blurRad="38100" dist="38100" dir="2700000" algn="tl">
                    <a:srgbClr val="000000">
                      <a:alpha val="43137"/>
                    </a:srgbClr>
                  </a:outerShdw>
                </a:effectLst>
              </a:rPr>
              <a:t>procedures</a:t>
            </a:r>
            <a:r>
              <a:rPr lang="en-US" dirty="0" smtClean="0"/>
              <a:t>). </a:t>
            </a:r>
          </a:p>
          <a:p>
            <a:r>
              <a:rPr lang="en-US" dirty="0" smtClean="0"/>
              <a:t>The vastness of the </a:t>
            </a:r>
            <a:r>
              <a:rPr lang="en-US" dirty="0" err="1" smtClean="0"/>
              <a:t>brigandan</a:t>
            </a:r>
            <a:r>
              <a:rPr lang="en-US" dirty="0" smtClean="0"/>
              <a:t> phenomenon in the nineteenth century represents well the objective exclusion from the law and society of large sections of the population. </a:t>
            </a:r>
          </a:p>
          <a:p>
            <a:r>
              <a:rPr lang="en-US" dirty="0" smtClean="0">
                <a:effectLst>
                  <a:outerShdw blurRad="38100" dist="38100" dir="2700000" algn="tl">
                    <a:srgbClr val="000000">
                      <a:alpha val="43137"/>
                    </a:srgbClr>
                  </a:outerShdw>
                </a:effectLst>
              </a:rPr>
              <a:t>People and nations are the binomial around which the constitutional history of the nineteenth century revolves</a:t>
            </a:r>
            <a:r>
              <a:rPr lang="en-US" dirty="0" smtClean="0"/>
              <a:t>.</a:t>
            </a:r>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Nationalism</a:t>
            </a:r>
            <a:endParaRPr lang="it-IT" dirty="0"/>
          </a:p>
        </p:txBody>
      </p:sp>
      <p:sp>
        <p:nvSpPr>
          <p:cNvPr id="3" name="Segnaposto contenuto 2"/>
          <p:cNvSpPr>
            <a:spLocks noGrp="1"/>
          </p:cNvSpPr>
          <p:nvPr>
            <p:ph sz="quarter" idx="1"/>
          </p:nvPr>
        </p:nvSpPr>
        <p:spPr>
          <a:xfrm>
            <a:off x="301752" y="1598486"/>
            <a:ext cx="8503920" cy="4902348"/>
          </a:xfrm>
        </p:spPr>
        <p:txBody>
          <a:bodyPr>
            <a:normAutofit fontScale="85000" lnSpcReduction="10000"/>
          </a:bodyPr>
          <a:lstStyle/>
          <a:p>
            <a:r>
              <a:rPr lang="en-US" dirty="0" smtClean="0"/>
              <a:t>The universalistic vocation of the Enlightenment, admirably expressed by Kant in his works and </a:t>
            </a:r>
            <a:r>
              <a:rPr lang="en-US" dirty="0" smtClean="0">
                <a:effectLst>
                  <a:outerShdw blurRad="38100" dist="38100" dir="2700000" algn="tl">
                    <a:srgbClr val="000000">
                      <a:alpha val="43137"/>
                    </a:srgbClr>
                  </a:outerShdw>
                </a:effectLst>
              </a:rPr>
              <a:t>founded on the values of natural law doctrine</a:t>
            </a:r>
            <a:r>
              <a:rPr lang="en-US" dirty="0" smtClean="0"/>
              <a:t>, gives way to nationalism which, from a cultural point of view, finds a solid point of reference in historical doctrines. </a:t>
            </a:r>
          </a:p>
          <a:p>
            <a:r>
              <a:rPr lang="en-US" dirty="0" smtClean="0"/>
              <a:t>The history of the nation becomes the basis on which to build its constitution, its legal system. </a:t>
            </a:r>
          </a:p>
          <a:p>
            <a:r>
              <a:rPr lang="en-US" dirty="0" smtClean="0"/>
              <a:t>All the counter-revolutionary current draws from it with full hands, from </a:t>
            </a:r>
            <a:r>
              <a:rPr lang="en-US" dirty="0" smtClean="0">
                <a:effectLst>
                  <a:outerShdw blurRad="38100" dist="38100" dir="2700000" algn="tl">
                    <a:srgbClr val="000000">
                      <a:alpha val="43137"/>
                    </a:srgbClr>
                  </a:outerShdw>
                </a:effectLst>
              </a:rPr>
              <a:t>Edmund Burke to Joseph-Marie de </a:t>
            </a:r>
            <a:r>
              <a:rPr lang="en-US" dirty="0" err="1" smtClean="0">
                <a:effectLst>
                  <a:outerShdw blurRad="38100" dist="38100" dir="2700000" algn="tl">
                    <a:srgbClr val="000000">
                      <a:alpha val="43137"/>
                    </a:srgbClr>
                  </a:outerShdw>
                </a:effectLst>
              </a:rPr>
              <a:t>Maistre</a:t>
            </a:r>
            <a:r>
              <a:rPr lang="en-US" dirty="0" smtClean="0"/>
              <a:t>. </a:t>
            </a:r>
          </a:p>
          <a:p>
            <a:r>
              <a:rPr lang="en-US" dirty="0" smtClean="0"/>
              <a:t>In Germany, first </a:t>
            </a:r>
            <a:r>
              <a:rPr lang="en-US" dirty="0" smtClean="0">
                <a:effectLst>
                  <a:outerShdw blurRad="38100" dist="38100" dir="2700000" algn="tl">
                    <a:srgbClr val="000000">
                      <a:alpha val="43137"/>
                    </a:srgbClr>
                  </a:outerShdw>
                </a:effectLst>
              </a:rPr>
              <a:t>Johann Gottlieb Fichte</a:t>
            </a:r>
            <a:r>
              <a:rPr lang="en-US" dirty="0" smtClean="0"/>
              <a:t>, then </a:t>
            </a:r>
            <a:r>
              <a:rPr lang="it-IT" dirty="0" smtClean="0">
                <a:effectLst>
                  <a:outerShdw blurRad="38100" dist="38100" dir="2700000" algn="tl">
                    <a:srgbClr val="000000">
                      <a:alpha val="43137"/>
                    </a:srgbClr>
                  </a:outerShdw>
                </a:effectLst>
              </a:rPr>
              <a:t>Friedrich Carl von</a:t>
            </a:r>
            <a:r>
              <a:rPr lang="it-IT" b="1"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Savigny</a:t>
            </a:r>
            <a:r>
              <a:rPr lang="en-US" dirty="0" smtClean="0"/>
              <a:t> exalt the history of the German people</a:t>
            </a:r>
          </a:p>
          <a:p>
            <a:r>
              <a:rPr lang="en-US" dirty="0" smtClean="0"/>
              <a:t>In Italy, </a:t>
            </a:r>
            <a:r>
              <a:rPr lang="en-US" dirty="0" err="1" smtClean="0">
                <a:effectLst>
                  <a:outerShdw blurRad="38100" dist="38100" dir="2700000" algn="tl">
                    <a:srgbClr val="000000">
                      <a:alpha val="43137"/>
                    </a:srgbClr>
                  </a:outerShdw>
                </a:effectLst>
              </a:rPr>
              <a:t>Vincenzo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Cuoco</a:t>
            </a:r>
            <a:r>
              <a:rPr lang="en-US" dirty="0" smtClean="0">
                <a:effectLst>
                  <a:outerShdw blurRad="38100" dist="38100" dir="2700000" algn="tl">
                    <a:srgbClr val="000000">
                      <a:alpha val="43137"/>
                    </a:srgbClr>
                  </a:outerShdw>
                </a:effectLst>
              </a:rPr>
              <a:t> </a:t>
            </a:r>
            <a:r>
              <a:rPr lang="en-US" dirty="0" smtClean="0"/>
              <a:t>has a historicist basis for his intense criticism of the 1799 republic and the constitutional project of Mario </a:t>
            </a:r>
            <a:r>
              <a:rPr lang="en-US" dirty="0" err="1" smtClean="0"/>
              <a:t>Pagano</a:t>
            </a:r>
            <a:r>
              <a:rPr lang="en-US" dirty="0" smtClean="0"/>
              <a:t>, accused of abstractionism.</a:t>
            </a:r>
            <a:endParaRPr lang="it-IT"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Baiona</a:t>
            </a:r>
            <a:r>
              <a:rPr lang="it-IT" dirty="0" smtClean="0"/>
              <a:t>, Cadiz and Palermo</a:t>
            </a:r>
            <a:endParaRPr lang="it-IT" dirty="0"/>
          </a:p>
        </p:txBody>
      </p:sp>
      <p:sp>
        <p:nvSpPr>
          <p:cNvPr id="3" name="Segnaposto contenuto 2"/>
          <p:cNvSpPr>
            <a:spLocks noGrp="1"/>
          </p:cNvSpPr>
          <p:nvPr>
            <p:ph sz="quarter" idx="1"/>
          </p:nvPr>
        </p:nvSpPr>
        <p:spPr>
          <a:xfrm>
            <a:off x="285720" y="1571612"/>
            <a:ext cx="8643998" cy="4830910"/>
          </a:xfrm>
        </p:spPr>
        <p:txBody>
          <a:bodyPr>
            <a:normAutofit fontScale="92500" lnSpcReduction="20000"/>
          </a:bodyPr>
          <a:lstStyle/>
          <a:p>
            <a:r>
              <a:rPr lang="en-US" dirty="0" smtClean="0"/>
              <a:t>The constitutions of </a:t>
            </a:r>
            <a:r>
              <a:rPr lang="en-US" dirty="0" err="1" smtClean="0"/>
              <a:t>Baiona</a:t>
            </a:r>
            <a:r>
              <a:rPr lang="en-US" dirty="0" smtClean="0"/>
              <a:t>, Cadiz and Palermo are part of this framework, which - always in a state context - constituted as many models: </a:t>
            </a:r>
          </a:p>
          <a:p>
            <a:pPr lvl="1"/>
            <a:r>
              <a:rPr lang="en-US" dirty="0" err="1" smtClean="0">
                <a:solidFill>
                  <a:srgbClr val="002060"/>
                </a:solidFill>
                <a:effectLst>
                  <a:outerShdw blurRad="38100" dist="38100" dir="2700000" algn="tl">
                    <a:srgbClr val="000000">
                      <a:alpha val="43137"/>
                    </a:srgbClr>
                  </a:outerShdw>
                </a:effectLst>
              </a:rPr>
              <a:t>Baiona</a:t>
            </a:r>
            <a:r>
              <a:rPr lang="en-US" dirty="0" smtClean="0">
                <a:solidFill>
                  <a:srgbClr val="002060"/>
                </a:solidFill>
                <a:effectLst>
                  <a:outerShdw blurRad="38100" dist="38100" dir="2700000" algn="tl">
                    <a:srgbClr val="000000">
                      <a:alpha val="43137"/>
                    </a:srgbClr>
                  </a:outerShdw>
                </a:effectLst>
              </a:rPr>
              <a:t> for the "administrative monarchy", </a:t>
            </a:r>
          </a:p>
          <a:p>
            <a:pPr lvl="1"/>
            <a:r>
              <a:rPr lang="en-US" dirty="0" smtClean="0">
                <a:solidFill>
                  <a:srgbClr val="002060"/>
                </a:solidFill>
                <a:effectLst>
                  <a:outerShdw blurRad="38100" dist="38100" dir="2700000" algn="tl">
                    <a:srgbClr val="000000">
                      <a:alpha val="43137"/>
                    </a:srgbClr>
                  </a:outerShdw>
                </a:effectLst>
              </a:rPr>
              <a:t>Cadiz for the democratic state </a:t>
            </a:r>
          </a:p>
          <a:p>
            <a:pPr lvl="1"/>
            <a:r>
              <a:rPr lang="en-US" dirty="0" smtClean="0">
                <a:solidFill>
                  <a:srgbClr val="002060"/>
                </a:solidFill>
                <a:effectLst>
                  <a:outerShdw blurRad="38100" dist="38100" dir="2700000" algn="tl">
                    <a:srgbClr val="000000">
                      <a:alpha val="43137"/>
                    </a:srgbClr>
                  </a:outerShdw>
                </a:effectLst>
              </a:rPr>
              <a:t>Palermo for the liberal state. </a:t>
            </a:r>
          </a:p>
          <a:p>
            <a:r>
              <a:rPr lang="en-US" dirty="0" smtClean="0"/>
              <a:t>Among these model-constitutions, the greatest success was the Chart of Cadiz, which, for its very advanced content on the democratic level, was the reference point, especially for the </a:t>
            </a:r>
            <a:r>
              <a:rPr lang="en-US" i="1" dirty="0" err="1" smtClean="0"/>
              <a:t>Carboneria</a:t>
            </a:r>
            <a:r>
              <a:rPr lang="en-US" dirty="0" smtClean="0"/>
              <a:t>. </a:t>
            </a:r>
          </a:p>
          <a:p>
            <a:r>
              <a:rPr lang="en-US" dirty="0" smtClean="0"/>
              <a:t>But also </a:t>
            </a:r>
            <a:r>
              <a:rPr lang="en-US" dirty="0" err="1" smtClean="0"/>
              <a:t>Baiona</a:t>
            </a:r>
            <a:r>
              <a:rPr lang="en-US" dirty="0" smtClean="0"/>
              <a:t> and Palermo played a role in the constitutional debate of the European nineteenth century, contributing decisively to the birth and consolidation of a national and constitutional conscience of the Spanish and Neapolitans.</a:t>
            </a:r>
            <a:endParaRPr lang="it-IT"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Pact with the Iberian people</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85000" lnSpcReduction="10000"/>
          </a:bodyPr>
          <a:lstStyle/>
          <a:p>
            <a:r>
              <a:rPr lang="en-US" dirty="0" smtClean="0"/>
              <a:t>The Spanish constitution given to </a:t>
            </a:r>
            <a:r>
              <a:rPr lang="en-US" dirty="0" err="1" smtClean="0"/>
              <a:t>Baiona</a:t>
            </a:r>
            <a:r>
              <a:rPr lang="en-US" dirty="0" smtClean="0"/>
              <a:t> also arose from the need to establish a pact with the Iberian people:</a:t>
            </a:r>
          </a:p>
          <a:p>
            <a:pPr lvl="1"/>
            <a:r>
              <a:rPr lang="en-US" dirty="0" smtClean="0">
                <a:solidFill>
                  <a:srgbClr val="002060"/>
                </a:solidFill>
              </a:rPr>
              <a:t>On the one hand the Spaniards recognized Joseph Bonaparte as a new monarch.</a:t>
            </a:r>
          </a:p>
          <a:p>
            <a:pPr lvl="1"/>
            <a:r>
              <a:rPr lang="en-US" dirty="0" smtClean="0">
                <a:solidFill>
                  <a:srgbClr val="002060"/>
                </a:solidFill>
              </a:rPr>
              <a:t>On the other hand, Napoleon granted them a constitution with some important guarantees, including the obligation of Spanish citizenship to hold any public office.</a:t>
            </a:r>
          </a:p>
          <a:p>
            <a:r>
              <a:rPr lang="en-US" dirty="0" smtClean="0"/>
              <a:t>It was also necessary to have a regular composition and functioning of the Parliament.</a:t>
            </a:r>
          </a:p>
          <a:p>
            <a:r>
              <a:rPr lang="en-US" dirty="0" smtClean="0"/>
              <a:t>Finally, there were the dynastic issues that needed a statute. </a:t>
            </a:r>
          </a:p>
          <a:p>
            <a:r>
              <a:rPr lang="en-US" dirty="0" smtClean="0"/>
              <a:t>Only through a charter that fixed these points at least, Napoleon could have hoped to bring to a successful end the unscrupulous and difficult campaign of Spain, because it was difficult for the Iberians to accept the submission to France.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Magna </a:t>
            </a:r>
            <a:r>
              <a:rPr lang="it-IT" dirty="0" err="1" smtClean="0"/>
              <a:t>Charta</a:t>
            </a:r>
            <a:endParaRPr lang="it-IT" dirty="0"/>
          </a:p>
        </p:txBody>
      </p:sp>
      <p:sp>
        <p:nvSpPr>
          <p:cNvPr id="3" name="Segnaposto contenuto 2"/>
          <p:cNvSpPr>
            <a:spLocks noGrp="1"/>
          </p:cNvSpPr>
          <p:nvPr>
            <p:ph sz="quarter" idx="1"/>
          </p:nvPr>
        </p:nvSpPr>
        <p:spPr>
          <a:xfrm>
            <a:off x="357158" y="1785926"/>
            <a:ext cx="8448514" cy="4786346"/>
          </a:xfrm>
        </p:spPr>
        <p:txBody>
          <a:bodyPr>
            <a:normAutofit lnSpcReduction="10000"/>
          </a:bodyPr>
          <a:lstStyle/>
          <a:p>
            <a:r>
              <a:rPr lang="en-US" dirty="0" smtClean="0"/>
              <a:t>In fact, some important constitutional documents, one of which dates back to the Middle Ages, constituted a </a:t>
            </a:r>
            <a:r>
              <a:rPr lang="en-US" dirty="0" smtClean="0">
                <a:effectLst>
                  <a:outerShdw blurRad="38100" dist="38100" dir="2700000" algn="tl">
                    <a:srgbClr val="000000">
                      <a:alpha val="43137"/>
                    </a:srgbClr>
                  </a:outerShdw>
                </a:effectLst>
              </a:rPr>
              <a:t>first example of codification of individual rights:</a:t>
            </a:r>
          </a:p>
          <a:p>
            <a:pPr lvl="1"/>
            <a:r>
              <a:rPr lang="it-IT" i="1" dirty="0" smtClean="0">
                <a:solidFill>
                  <a:srgbClr val="C00000"/>
                </a:solidFill>
              </a:rPr>
              <a:t>Magna</a:t>
            </a:r>
            <a:r>
              <a:rPr lang="it-IT" dirty="0" smtClean="0">
                <a:solidFill>
                  <a:srgbClr val="C00000"/>
                </a:solidFill>
              </a:rPr>
              <a:t> </a:t>
            </a:r>
            <a:r>
              <a:rPr lang="it-IT" i="1" dirty="0" err="1" smtClean="0">
                <a:solidFill>
                  <a:srgbClr val="C00000"/>
                </a:solidFill>
              </a:rPr>
              <a:t>Charta</a:t>
            </a:r>
            <a:r>
              <a:rPr lang="it-IT" i="1" dirty="0" smtClean="0">
                <a:solidFill>
                  <a:srgbClr val="C00000"/>
                </a:solidFill>
              </a:rPr>
              <a:t> </a:t>
            </a:r>
            <a:r>
              <a:rPr lang="it-IT" dirty="0" smtClean="0">
                <a:solidFill>
                  <a:srgbClr val="C00000"/>
                </a:solidFill>
              </a:rPr>
              <a:t>of 1215</a:t>
            </a:r>
          </a:p>
          <a:p>
            <a:pPr lvl="1"/>
            <a:r>
              <a:rPr lang="en-US" dirty="0" smtClean="0">
                <a:solidFill>
                  <a:schemeClr val="tx1"/>
                </a:solidFill>
              </a:rPr>
              <a:t>And others at the height of the struggles against the absolutist </a:t>
            </a:r>
            <a:r>
              <a:rPr lang="en-US" dirty="0" err="1" smtClean="0">
                <a:solidFill>
                  <a:schemeClr val="tx1"/>
                </a:solidFill>
              </a:rPr>
              <a:t>conates</a:t>
            </a:r>
            <a:r>
              <a:rPr lang="en-US" dirty="0" smtClean="0">
                <a:solidFill>
                  <a:schemeClr val="tx1"/>
                </a:solidFill>
              </a:rPr>
              <a:t> of British sovereigns, such as the </a:t>
            </a:r>
            <a:r>
              <a:rPr lang="en-US" dirty="0" smtClean="0">
                <a:solidFill>
                  <a:srgbClr val="C00000"/>
                </a:solidFill>
                <a:effectLst>
                  <a:outerShdw blurRad="38100" dist="38100" dir="2700000" algn="tl">
                    <a:srgbClr val="000000">
                      <a:alpha val="43137"/>
                    </a:srgbClr>
                  </a:outerShdw>
                </a:effectLst>
              </a:rPr>
              <a:t>Petition of Rights of 1628</a:t>
            </a:r>
            <a:r>
              <a:rPr lang="it-IT" dirty="0" smtClean="0">
                <a:solidFill>
                  <a:srgbClr val="C00000"/>
                </a:solidFill>
                <a:effectLst>
                  <a:outerShdw blurRad="38100" dist="38100" dir="2700000" algn="tl">
                    <a:srgbClr val="000000">
                      <a:alpha val="43137"/>
                    </a:srgbClr>
                  </a:outerShdw>
                </a:effectLst>
              </a:rPr>
              <a:t>.</a:t>
            </a:r>
          </a:p>
          <a:p>
            <a:r>
              <a:rPr lang="en-US" dirty="0" smtClean="0"/>
              <a:t>However, they always had a sphere of effectiveness limited to the aristocracy, the clergy, the cities, and therefore consistent with the particularistic structure of society</a:t>
            </a:r>
            <a:endParaRPr lang="it-IT"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costitution</a:t>
            </a:r>
            <a:r>
              <a:rPr lang="it-IT" dirty="0" smtClean="0"/>
              <a:t> </a:t>
            </a:r>
            <a:r>
              <a:rPr lang="it-IT" dirty="0" err="1" smtClean="0"/>
              <a:t>of</a:t>
            </a:r>
            <a:r>
              <a:rPr lang="it-IT" dirty="0" smtClean="0"/>
              <a:t> </a:t>
            </a:r>
            <a:r>
              <a:rPr lang="it-IT" dirty="0" err="1" smtClean="0"/>
              <a:t>Baiona</a:t>
            </a:r>
            <a:r>
              <a:rPr lang="it-IT" dirty="0" smtClean="0"/>
              <a:t> </a:t>
            </a:r>
            <a:r>
              <a:rPr lang="it-IT" dirty="0" err="1" smtClean="0"/>
              <a:t>for</a:t>
            </a:r>
            <a:r>
              <a:rPr lang="it-IT" dirty="0" smtClean="0"/>
              <a:t> the </a:t>
            </a:r>
            <a:r>
              <a:rPr lang="it-IT" dirty="0" err="1" smtClean="0"/>
              <a:t>Neapolitans</a:t>
            </a:r>
            <a:endParaRPr lang="it-IT" dirty="0"/>
          </a:p>
        </p:txBody>
      </p:sp>
      <p:sp>
        <p:nvSpPr>
          <p:cNvPr id="3" name="Segnaposto contenuto 2"/>
          <p:cNvSpPr>
            <a:spLocks noGrp="1"/>
          </p:cNvSpPr>
          <p:nvPr>
            <p:ph sz="quarter" idx="1"/>
          </p:nvPr>
        </p:nvSpPr>
        <p:spPr>
          <a:xfrm>
            <a:off x="301752" y="1527048"/>
            <a:ext cx="8503920" cy="4973786"/>
          </a:xfrm>
        </p:spPr>
        <p:txBody>
          <a:bodyPr>
            <a:normAutofit fontScale="85000" lnSpcReduction="10000"/>
          </a:bodyPr>
          <a:lstStyle/>
          <a:p>
            <a:r>
              <a:rPr lang="en-US" dirty="0" smtClean="0"/>
              <a:t>In </a:t>
            </a:r>
            <a:r>
              <a:rPr lang="en-US" dirty="0" err="1" smtClean="0"/>
              <a:t>Baiona</a:t>
            </a:r>
            <a:r>
              <a:rPr lang="en-US" dirty="0" smtClean="0"/>
              <a:t> Giuseppe Bonaparte convinced Napoleon to grant the constitution he was preparing for Spain to the Neapolitans. </a:t>
            </a:r>
          </a:p>
          <a:p>
            <a:r>
              <a:rPr lang="en-US" dirty="0" smtClean="0"/>
              <a:t>The reasons that convinced the Emperor to take this step can be summarized as follows:</a:t>
            </a:r>
          </a:p>
          <a:p>
            <a:pPr lvl="1"/>
            <a:r>
              <a:rPr lang="en-US" dirty="0" smtClean="0">
                <a:solidFill>
                  <a:srgbClr val="002060"/>
                </a:solidFill>
              </a:rPr>
              <a:t>1) The Neapolitans, already suddenly abandoned by their monarch Giuseppe Bonaparte, would have taken very badly the fact that he granted a constitution only to his new subjects. The discontent could have generated problems of public order that in that phase it was better to avoid.</a:t>
            </a:r>
          </a:p>
          <a:p>
            <a:pPr lvl="1"/>
            <a:r>
              <a:rPr lang="en-US" dirty="0" smtClean="0">
                <a:solidFill>
                  <a:srgbClr val="002060"/>
                </a:solidFill>
              </a:rPr>
              <a:t>2) Joseph Bonaparte wanted the reforms he passed in 1806-1808 to form the legislative basis of the new kingdom of Naples. The constitution would have </a:t>
            </a:r>
            <a:r>
              <a:rPr lang="en-US" dirty="0" err="1" smtClean="0">
                <a:solidFill>
                  <a:srgbClr val="002060"/>
                </a:solidFill>
              </a:rPr>
              <a:t>armoured</a:t>
            </a:r>
            <a:r>
              <a:rPr lang="en-US" dirty="0" smtClean="0">
                <a:solidFill>
                  <a:srgbClr val="002060"/>
                </a:solidFill>
              </a:rPr>
              <a:t> them against any hypothetical reform.</a:t>
            </a:r>
          </a:p>
          <a:p>
            <a:pPr lvl="1"/>
            <a:r>
              <a:rPr lang="en-US" dirty="0" smtClean="0">
                <a:solidFill>
                  <a:srgbClr val="002060"/>
                </a:solidFill>
              </a:rPr>
              <a:t>3) Joachim Murat, Napoleon's brother-in-law, would have arrived in Naples as the new king: the constitution would have served to call him to order in the event that he were not in line with imperial politics.</a:t>
            </a:r>
            <a:endParaRPr lang="it-IT" dirty="0">
              <a:solidFill>
                <a:srgbClr val="00206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Naples and the English</a:t>
            </a:r>
            <a:endParaRPr lang="it-IT" dirty="0"/>
          </a:p>
        </p:txBody>
      </p:sp>
      <p:sp>
        <p:nvSpPr>
          <p:cNvPr id="3" name="Segnaposto contenuto 2"/>
          <p:cNvSpPr>
            <a:spLocks noGrp="1"/>
          </p:cNvSpPr>
          <p:nvPr>
            <p:ph sz="quarter" idx="1"/>
          </p:nvPr>
        </p:nvSpPr>
        <p:spPr>
          <a:xfrm>
            <a:off x="285720" y="1571612"/>
            <a:ext cx="8503920" cy="4929222"/>
          </a:xfrm>
        </p:spPr>
        <p:txBody>
          <a:bodyPr>
            <a:normAutofit fontScale="85000" lnSpcReduction="10000"/>
          </a:bodyPr>
          <a:lstStyle/>
          <a:p>
            <a:r>
              <a:rPr lang="en-US" dirty="0" smtClean="0"/>
              <a:t>However, Naples was not Spain. </a:t>
            </a:r>
          </a:p>
          <a:p>
            <a:r>
              <a:rPr lang="en-US" dirty="0" smtClean="0"/>
              <a:t>There were </a:t>
            </a:r>
            <a:r>
              <a:rPr lang="en-US" dirty="0" smtClean="0">
                <a:effectLst>
                  <a:outerShdw blurRad="38100" dist="38100" dir="2700000" algn="tl">
                    <a:srgbClr val="000000">
                      <a:alpha val="43137"/>
                    </a:srgbClr>
                  </a:outerShdw>
                </a:effectLst>
              </a:rPr>
              <a:t>no Cortes</a:t>
            </a:r>
            <a:r>
              <a:rPr lang="en-US" dirty="0" smtClean="0"/>
              <a:t>, there was no very pronounced national spirit and there was not even a bourgeoisie to rely on. </a:t>
            </a:r>
          </a:p>
          <a:p>
            <a:r>
              <a:rPr lang="en-US" dirty="0" smtClean="0"/>
              <a:t>Like Spain, however, it represented a military front against the Anglo-Bourbons. </a:t>
            </a:r>
          </a:p>
          <a:p>
            <a:r>
              <a:rPr lang="en-US" dirty="0" smtClean="0"/>
              <a:t>If Spain had not yet been fully conquered, the Kingdom of Naples felt the "breath on its neck" of the English fleet stationed off Sicily. </a:t>
            </a:r>
          </a:p>
          <a:p>
            <a:r>
              <a:rPr lang="en-US" dirty="0" smtClean="0"/>
              <a:t>And since in Napoleon's choices the military motivation must always be considered prevailing, it must be considered that this similarity determined the Emperor to grant the Neapolitans the constitution of </a:t>
            </a:r>
            <a:r>
              <a:rPr lang="en-US" dirty="0" err="1" smtClean="0"/>
              <a:t>Baiona</a:t>
            </a:r>
            <a:r>
              <a:rPr lang="en-US" dirty="0" smtClean="0"/>
              <a:t> prepared for the Spanish, except for a few variations (in Naples was not established the Senate). </a:t>
            </a:r>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Characters of the Constitution of </a:t>
            </a:r>
            <a:r>
              <a:rPr lang="it-IT" dirty="0" err="1" smtClean="0"/>
              <a:t>Baiona</a:t>
            </a:r>
            <a:endParaRPr lang="it-IT" dirty="0"/>
          </a:p>
        </p:txBody>
      </p:sp>
      <p:sp>
        <p:nvSpPr>
          <p:cNvPr id="3" name="Segnaposto contenuto 2"/>
          <p:cNvSpPr>
            <a:spLocks noGrp="1"/>
          </p:cNvSpPr>
          <p:nvPr>
            <p:ph sz="quarter" idx="1"/>
          </p:nvPr>
        </p:nvSpPr>
        <p:spPr>
          <a:xfrm>
            <a:off x="301752" y="1669924"/>
            <a:ext cx="8503920" cy="4973786"/>
          </a:xfrm>
        </p:spPr>
        <p:txBody>
          <a:bodyPr>
            <a:normAutofit fontScale="77500" lnSpcReduction="20000"/>
          </a:bodyPr>
          <a:lstStyle/>
          <a:p>
            <a:r>
              <a:rPr lang="en-US" dirty="0" smtClean="0"/>
              <a:t>It was a granted constitution (</a:t>
            </a:r>
            <a:r>
              <a:rPr lang="en-US" dirty="0" err="1" smtClean="0"/>
              <a:t>ottriata</a:t>
            </a:r>
            <a:r>
              <a:rPr lang="en-US" dirty="0" smtClean="0"/>
              <a:t>), born in particular circumstances: the text was approved by a council formed by 65 Spanish deputies and then approved by the Cortes. </a:t>
            </a:r>
          </a:p>
          <a:p>
            <a:r>
              <a:rPr lang="en-US" dirty="0" smtClean="0"/>
              <a:t>Historiography does not recognize particular merits to this constitution - granted by an intruder Rey - except the fact that it was the first fundamental act of Spain. </a:t>
            </a:r>
          </a:p>
          <a:p>
            <a:r>
              <a:rPr lang="en-US" dirty="0" smtClean="0"/>
              <a:t>There is no rule indicating where sovereignty resides, which must be considered entirely in the hands of the monarch, according to the scheme of the absolute state of the ancient regime. </a:t>
            </a:r>
          </a:p>
          <a:p>
            <a:r>
              <a:rPr lang="en-US" dirty="0" smtClean="0"/>
              <a:t>There is no trace of inviolable rights of a naturalistic law matrix, there is no mention of the division of powers: only a vague reference to the independence of the judiciary is made: "El </a:t>
            </a:r>
            <a:r>
              <a:rPr lang="en-US" dirty="0" err="1" smtClean="0"/>
              <a:t>orden</a:t>
            </a:r>
            <a:r>
              <a:rPr lang="en-US" dirty="0" smtClean="0"/>
              <a:t> judicial </a:t>
            </a:r>
            <a:r>
              <a:rPr lang="en-US" dirty="0" err="1" smtClean="0"/>
              <a:t>será</a:t>
            </a:r>
            <a:r>
              <a:rPr lang="en-US" dirty="0" smtClean="0"/>
              <a:t> </a:t>
            </a:r>
            <a:r>
              <a:rPr lang="en-US" dirty="0" err="1" smtClean="0"/>
              <a:t>independiente</a:t>
            </a:r>
            <a:r>
              <a:rPr lang="en-US" dirty="0" smtClean="0"/>
              <a:t> en </a:t>
            </a:r>
            <a:r>
              <a:rPr lang="en-US" dirty="0" err="1" smtClean="0"/>
              <a:t>sus</a:t>
            </a:r>
            <a:r>
              <a:rPr lang="en-US" dirty="0" smtClean="0"/>
              <a:t> </a:t>
            </a:r>
            <a:r>
              <a:rPr lang="en-US" dirty="0" err="1" smtClean="0"/>
              <a:t>funciones</a:t>
            </a:r>
            <a:r>
              <a:rPr lang="en-US" dirty="0" smtClean="0"/>
              <a:t>". </a:t>
            </a:r>
          </a:p>
          <a:p>
            <a:r>
              <a:rPr lang="en-US" dirty="0" smtClean="0"/>
              <a:t>The courts are at the king's service, since he alone is responsible for summoning them.</a:t>
            </a:r>
          </a:p>
          <a:p>
            <a:r>
              <a:rPr lang="en-US" dirty="0" smtClean="0"/>
              <a:t>They have a general advisory role in tax matters and in amending the codes.   </a:t>
            </a:r>
            <a:endParaRPr lang="it-IT"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Political</a:t>
            </a:r>
            <a:r>
              <a:rPr lang="it-IT" dirty="0" smtClean="0"/>
              <a:t> Representation</a:t>
            </a:r>
            <a:endParaRPr lang="it-IT" dirty="0"/>
          </a:p>
        </p:txBody>
      </p:sp>
      <p:sp>
        <p:nvSpPr>
          <p:cNvPr id="3" name="Segnaposto contenuto 2"/>
          <p:cNvSpPr>
            <a:spLocks noGrp="1"/>
          </p:cNvSpPr>
          <p:nvPr>
            <p:ph sz="quarter" idx="1"/>
          </p:nvPr>
        </p:nvSpPr>
        <p:spPr>
          <a:xfrm>
            <a:off x="285720" y="1598486"/>
            <a:ext cx="8503920" cy="4902348"/>
          </a:xfrm>
        </p:spPr>
        <p:txBody>
          <a:bodyPr>
            <a:normAutofit fontScale="92500" lnSpcReduction="20000"/>
          </a:bodyPr>
          <a:lstStyle/>
          <a:p>
            <a:r>
              <a:rPr lang="en-US" dirty="0" smtClean="0"/>
              <a:t>The centrality of the </a:t>
            </a:r>
            <a:r>
              <a:rPr lang="en-US" dirty="0" smtClean="0">
                <a:effectLst>
                  <a:outerShdw blurRad="38100" dist="38100" dir="2700000" algn="tl">
                    <a:srgbClr val="000000">
                      <a:alpha val="43137"/>
                    </a:srgbClr>
                  </a:outerShdw>
                </a:effectLst>
              </a:rPr>
              <a:t>Council of State </a:t>
            </a:r>
            <a:r>
              <a:rPr lang="en-US" dirty="0" smtClean="0"/>
              <a:t>and of the ministers - responsible for the execution of laws - characterizes this constitution as bureaucratic or administrative. </a:t>
            </a:r>
          </a:p>
          <a:p>
            <a:r>
              <a:rPr lang="en-US" dirty="0" smtClean="0"/>
              <a:t>Then there is the </a:t>
            </a:r>
            <a:r>
              <a:rPr lang="en-US" dirty="0" smtClean="0">
                <a:effectLst>
                  <a:outerShdw blurRad="38100" dist="38100" dir="2700000" algn="tl">
                    <a:srgbClr val="000000">
                      <a:alpha val="43137"/>
                    </a:srgbClr>
                  </a:outerShdw>
                </a:effectLst>
              </a:rPr>
              <a:t>anachronistic rejection of political representation and the return to </a:t>
            </a:r>
            <a:r>
              <a:rPr lang="en-US" dirty="0" err="1" smtClean="0">
                <a:effectLst>
                  <a:outerShdw blurRad="38100" dist="38100" dir="2700000" algn="tl">
                    <a:srgbClr val="000000">
                      <a:alpha val="43137"/>
                    </a:srgbClr>
                  </a:outerShdw>
                </a:effectLst>
              </a:rPr>
              <a:t>cetual</a:t>
            </a:r>
            <a:r>
              <a:rPr lang="en-US" dirty="0" smtClean="0">
                <a:effectLst>
                  <a:outerShdw blurRad="38100" dist="38100" dir="2700000" algn="tl">
                    <a:srgbClr val="000000">
                      <a:alpha val="43137"/>
                    </a:srgbClr>
                  </a:outerShdw>
                </a:effectLst>
              </a:rPr>
              <a:t> representation</a:t>
            </a:r>
            <a:r>
              <a:rPr lang="en-US" dirty="0" smtClean="0"/>
              <a:t>. </a:t>
            </a:r>
          </a:p>
          <a:p>
            <a:r>
              <a:rPr lang="en-US" dirty="0" smtClean="0"/>
              <a:t>As is well known, one of the greatest innovations of the revolution was the passage from the </a:t>
            </a:r>
            <a:r>
              <a:rPr lang="en-US" dirty="0" err="1" smtClean="0"/>
              <a:t>cetual</a:t>
            </a:r>
            <a:r>
              <a:rPr lang="en-US" dirty="0" smtClean="0"/>
              <a:t> representation (the parliaments of the ancient regime were structured in classes and voted according to class) to the political representation, based on the concept of equality. </a:t>
            </a:r>
          </a:p>
          <a:p>
            <a:r>
              <a:rPr lang="en-US" dirty="0" smtClean="0"/>
              <a:t>Political representation meant that the choice of the representative was made on the basis of the ideas and opinions of which he was the bearer and not on the interests of the class to which he belonged.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Nobles, Clergy and People</a:t>
            </a:r>
            <a:endParaRPr lang="it-IT" dirty="0"/>
          </a:p>
        </p:txBody>
      </p:sp>
      <p:sp>
        <p:nvSpPr>
          <p:cNvPr id="3" name="Segnaposto contenuto 2"/>
          <p:cNvSpPr>
            <a:spLocks noGrp="1"/>
          </p:cNvSpPr>
          <p:nvPr>
            <p:ph sz="quarter" idx="1"/>
          </p:nvPr>
        </p:nvSpPr>
        <p:spPr>
          <a:xfrm>
            <a:off x="142844" y="1428736"/>
            <a:ext cx="8858312" cy="4929222"/>
          </a:xfrm>
        </p:spPr>
        <p:txBody>
          <a:bodyPr>
            <a:noAutofit/>
          </a:bodyPr>
          <a:lstStyle/>
          <a:p>
            <a:r>
              <a:rPr lang="en-US" sz="2200" dirty="0" smtClean="0"/>
              <a:t>Napoleonic constitutionalism, despite the whole revolutionary process that had led to this conquest, instead provided </a:t>
            </a:r>
            <a:r>
              <a:rPr lang="en-US" sz="2200" dirty="0" smtClean="0">
                <a:effectLst>
                  <a:outerShdw blurRad="38100" dist="38100" dir="2700000" algn="tl">
                    <a:srgbClr val="000000">
                      <a:alpha val="43137"/>
                    </a:srgbClr>
                  </a:outerShdw>
                </a:effectLst>
              </a:rPr>
              <a:t>for a </a:t>
            </a:r>
            <a:r>
              <a:rPr lang="en-US" sz="2200" dirty="0" err="1" smtClean="0">
                <a:effectLst>
                  <a:outerShdw blurRad="38100" dist="38100" dir="2700000" algn="tl">
                    <a:srgbClr val="000000">
                      <a:alpha val="43137"/>
                    </a:srgbClr>
                  </a:outerShdw>
                </a:effectLst>
              </a:rPr>
              <a:t>cetual</a:t>
            </a:r>
            <a:r>
              <a:rPr lang="en-US" sz="2200" dirty="0" smtClean="0">
                <a:effectLst>
                  <a:outerShdw blurRad="38100" dist="38100" dir="2700000" algn="tl">
                    <a:srgbClr val="000000">
                      <a:alpha val="43137"/>
                    </a:srgbClr>
                  </a:outerShdw>
                </a:effectLst>
              </a:rPr>
              <a:t> representation in the parliamentary assemblies</a:t>
            </a:r>
            <a:r>
              <a:rPr lang="en-US" sz="2200" dirty="0" smtClean="0"/>
              <a:t>. </a:t>
            </a:r>
          </a:p>
          <a:p>
            <a:r>
              <a:rPr lang="en-US" sz="2200" dirty="0" smtClean="0"/>
              <a:t>The constitution of </a:t>
            </a:r>
            <a:r>
              <a:rPr lang="en-US" sz="2200" dirty="0" err="1" smtClean="0"/>
              <a:t>Baiona</a:t>
            </a:r>
            <a:r>
              <a:rPr lang="en-US" sz="2200" dirty="0" smtClean="0"/>
              <a:t> in particular provided that the Cortes were made up </a:t>
            </a:r>
            <a:r>
              <a:rPr lang="en-US" sz="2200" dirty="0" smtClean="0">
                <a:effectLst>
                  <a:outerShdw blurRad="38100" dist="38100" dir="2700000" algn="tl">
                    <a:srgbClr val="000000">
                      <a:alpha val="43137"/>
                    </a:srgbClr>
                  </a:outerShdw>
                </a:effectLst>
              </a:rPr>
              <a:t>of three states, Nobles, Clergy and People</a:t>
            </a:r>
            <a:r>
              <a:rPr lang="en-US" sz="2200" dirty="0" smtClean="0"/>
              <a:t>. </a:t>
            </a:r>
          </a:p>
          <a:p>
            <a:r>
              <a:rPr lang="en-US" sz="2200" dirty="0" smtClean="0"/>
              <a:t>The </a:t>
            </a:r>
            <a:r>
              <a:rPr lang="en-US" sz="2200" dirty="0" smtClean="0">
                <a:effectLst>
                  <a:outerShdw blurRad="38100" dist="38100" dir="2700000" algn="tl">
                    <a:srgbClr val="000000">
                      <a:alpha val="43137"/>
                    </a:srgbClr>
                  </a:outerShdw>
                </a:effectLst>
              </a:rPr>
              <a:t>totalitarian regime</a:t>
            </a:r>
            <a:r>
              <a:rPr lang="en-US" sz="2200" dirty="0" smtClean="0"/>
              <a:t> wanted by Napoleon Bonaparte </a:t>
            </a:r>
            <a:r>
              <a:rPr lang="en-US" sz="2200" dirty="0" smtClean="0">
                <a:effectLst>
                  <a:outerShdw blurRad="38100" dist="38100" dir="2700000" algn="tl">
                    <a:srgbClr val="000000">
                      <a:alpha val="43137"/>
                    </a:srgbClr>
                  </a:outerShdw>
                </a:effectLst>
              </a:rPr>
              <a:t>could not tolerate opinions </a:t>
            </a:r>
            <a:r>
              <a:rPr lang="en-US" sz="2200" dirty="0" smtClean="0"/>
              <a:t>and therefore it was more functional to admit a representation of interests</a:t>
            </a:r>
          </a:p>
          <a:p>
            <a:r>
              <a:rPr lang="en-US" sz="2200" dirty="0" smtClean="0"/>
              <a:t>Therefore it can be said that in Spain, as in Naples, the real </a:t>
            </a:r>
            <a:r>
              <a:rPr lang="en-US" sz="2200" dirty="0" smtClean="0">
                <a:effectLst>
                  <a:outerShdw blurRad="38100" dist="38100" dir="2700000" algn="tl">
                    <a:srgbClr val="000000">
                      <a:alpha val="43137"/>
                    </a:srgbClr>
                  </a:outerShdw>
                </a:effectLst>
              </a:rPr>
              <a:t>parliament was represented by the Council of State</a:t>
            </a:r>
            <a:r>
              <a:rPr lang="en-US" sz="2200" dirty="0" smtClean="0"/>
              <a:t>, which, formed by the most prominent men in the country, knew how to better represent the people and, in some cases, was able to interpret the national feeling.</a:t>
            </a:r>
            <a:endParaRPr lang="it-IT" sz="2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Freedom</a:t>
            </a:r>
            <a:endParaRPr lang="it-IT" dirty="0"/>
          </a:p>
        </p:txBody>
      </p:sp>
      <p:sp>
        <p:nvSpPr>
          <p:cNvPr id="3" name="Segnaposto contenuto 2"/>
          <p:cNvSpPr>
            <a:spLocks noGrp="1"/>
          </p:cNvSpPr>
          <p:nvPr>
            <p:ph sz="quarter" idx="1"/>
          </p:nvPr>
        </p:nvSpPr>
        <p:spPr>
          <a:xfrm>
            <a:off x="285720" y="1643050"/>
            <a:ext cx="8503920" cy="4857784"/>
          </a:xfrm>
        </p:spPr>
        <p:txBody>
          <a:bodyPr>
            <a:normAutofit fontScale="85000" lnSpcReduction="20000"/>
          </a:bodyPr>
          <a:lstStyle/>
          <a:p>
            <a:r>
              <a:rPr lang="en-US" dirty="0" smtClean="0"/>
              <a:t>Few rights and freedoms are granted by this constitution. </a:t>
            </a:r>
          </a:p>
          <a:p>
            <a:r>
              <a:rPr lang="en-US" dirty="0" smtClean="0">
                <a:effectLst>
                  <a:outerShdw blurRad="38100" dist="38100" dir="2700000" algn="tl">
                    <a:srgbClr val="000000">
                      <a:alpha val="43137"/>
                    </a:srgbClr>
                  </a:outerShdw>
                </a:effectLst>
              </a:rPr>
              <a:t>Habeas corpus </a:t>
            </a:r>
            <a:r>
              <a:rPr lang="en-US" dirty="0" smtClean="0"/>
              <a:t>is solemnly proclaimed, as is the </a:t>
            </a:r>
            <a:r>
              <a:rPr lang="en-US" dirty="0" smtClean="0">
                <a:effectLst>
                  <a:outerShdw blurRad="38100" dist="38100" dir="2700000" algn="tl">
                    <a:srgbClr val="000000">
                      <a:alpha val="43137"/>
                    </a:srgbClr>
                  </a:outerShdw>
                </a:effectLst>
              </a:rPr>
              <a:t>principle of legality in criminal matters </a:t>
            </a:r>
            <a:r>
              <a:rPr lang="en-US" dirty="0" smtClean="0"/>
              <a:t>and </a:t>
            </a:r>
            <a:r>
              <a:rPr lang="en-US" dirty="0" smtClean="0">
                <a:effectLst>
                  <a:outerShdw blurRad="38100" dist="38100" dir="2700000" algn="tl">
                    <a:srgbClr val="000000">
                      <a:alpha val="43137"/>
                    </a:srgbClr>
                  </a:outerShdw>
                </a:effectLst>
              </a:rPr>
              <a:t>the abolition of torture</a:t>
            </a:r>
            <a:r>
              <a:rPr lang="en-US" dirty="0" smtClean="0"/>
              <a:t>. </a:t>
            </a:r>
          </a:p>
          <a:p>
            <a:r>
              <a:rPr lang="en-US" dirty="0" smtClean="0"/>
              <a:t>However, in the face of this, no rule is in place to guarantee the freedom of expression of thought. </a:t>
            </a:r>
          </a:p>
          <a:p>
            <a:r>
              <a:rPr lang="en-US" dirty="0" smtClean="0"/>
              <a:t>With regard to freedom of worship, the </a:t>
            </a:r>
            <a:r>
              <a:rPr lang="en-US" dirty="0" smtClean="0">
                <a:effectLst>
                  <a:outerShdw blurRad="38100" dist="38100" dir="2700000" algn="tl">
                    <a:srgbClr val="000000">
                      <a:alpha val="43137"/>
                    </a:srgbClr>
                  </a:outerShdw>
                </a:effectLst>
              </a:rPr>
              <a:t>Catholic religion is proclaimed state religion</a:t>
            </a:r>
            <a:r>
              <a:rPr lang="en-US" dirty="0" smtClean="0"/>
              <a:t> and the exercise of other cults is expressly prohibited. </a:t>
            </a:r>
          </a:p>
          <a:p>
            <a:r>
              <a:rPr lang="en-US" dirty="0" smtClean="0">
                <a:effectLst>
                  <a:outerShdw blurRad="38100" dist="38100" dir="2700000" algn="tl">
                    <a:srgbClr val="000000">
                      <a:alpha val="43137"/>
                    </a:srgbClr>
                  </a:outerShdw>
                </a:effectLst>
              </a:rPr>
              <a:t>Nothing is available even in matters of the press</a:t>
            </a:r>
            <a:r>
              <a:rPr lang="en-US" dirty="0" smtClean="0"/>
              <a:t>, since a discipline on the matter is referred to a specific law to be approved in the future. </a:t>
            </a:r>
          </a:p>
          <a:p>
            <a:r>
              <a:rPr lang="en-US" dirty="0" smtClean="0"/>
              <a:t>However, the constitution establishes a </a:t>
            </a:r>
            <a:r>
              <a:rPr lang="en-US" dirty="0" smtClean="0">
                <a:effectLst>
                  <a:outerShdw blurRad="38100" dist="38100" dir="2700000" algn="tl">
                    <a:srgbClr val="000000">
                      <a:alpha val="43137"/>
                    </a:srgbClr>
                  </a:outerShdw>
                </a:effectLst>
              </a:rPr>
              <a:t>Senate, composed of twenty-five members </a:t>
            </a:r>
            <a:r>
              <a:rPr lang="en-US" dirty="0" smtClean="0"/>
              <a:t>appointed for life by the Sovereign to </a:t>
            </a:r>
            <a:r>
              <a:rPr lang="es-ES" dirty="0" smtClean="0"/>
              <a:t>«velar sobre la conservación de la libertad individual y de la libertad de la imprenta».</a:t>
            </a:r>
            <a:endParaRPr lang="it-IT"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Deployment Spanish political</a:t>
            </a:r>
            <a:endParaRPr lang="it-IT" dirty="0"/>
          </a:p>
        </p:txBody>
      </p:sp>
      <p:sp>
        <p:nvSpPr>
          <p:cNvPr id="3" name="Segnaposto contenuto 2"/>
          <p:cNvSpPr>
            <a:spLocks noGrp="1"/>
          </p:cNvSpPr>
          <p:nvPr>
            <p:ph sz="quarter" idx="1"/>
          </p:nvPr>
        </p:nvSpPr>
        <p:spPr>
          <a:xfrm>
            <a:off x="373190" y="1714488"/>
            <a:ext cx="8485090" cy="5000660"/>
          </a:xfrm>
        </p:spPr>
        <p:txBody>
          <a:bodyPr>
            <a:normAutofit fontScale="85000" lnSpcReduction="20000"/>
          </a:bodyPr>
          <a:lstStyle/>
          <a:p>
            <a:r>
              <a:rPr lang="en-US" dirty="0" smtClean="0"/>
              <a:t>The historical merit of this constitution consists mainly in having </a:t>
            </a:r>
            <a:r>
              <a:rPr lang="en-US" dirty="0" smtClean="0">
                <a:effectLst>
                  <a:outerShdw blurRad="38100" dist="38100" dir="2700000" algn="tl">
                    <a:srgbClr val="000000">
                      <a:alpha val="43137"/>
                    </a:srgbClr>
                  </a:outerShdw>
                </a:effectLst>
              </a:rPr>
              <a:t>pushed the English to oppose the Napoleonic regime on the constitutional front</a:t>
            </a:r>
            <a:r>
              <a:rPr lang="en-US" dirty="0" smtClean="0"/>
              <a:t>, preparing for Spain and the Kingdom of Naples the </a:t>
            </a:r>
            <a:r>
              <a:rPr lang="en-US" dirty="0" smtClean="0">
                <a:effectLst>
                  <a:outerShdw blurRad="38100" dist="38100" dir="2700000" algn="tl">
                    <a:srgbClr val="000000">
                      <a:alpha val="43137"/>
                    </a:srgbClr>
                  </a:outerShdw>
                </a:effectLst>
              </a:rPr>
              <a:t>most advanced constitutions</a:t>
            </a:r>
            <a:r>
              <a:rPr lang="en-US" dirty="0" smtClean="0"/>
              <a:t>. </a:t>
            </a:r>
          </a:p>
          <a:p>
            <a:r>
              <a:rPr lang="en-US" dirty="0" smtClean="0"/>
              <a:t>Moreover, after the enactment of the constitution of </a:t>
            </a:r>
            <a:r>
              <a:rPr lang="en-US" dirty="0" err="1" smtClean="0"/>
              <a:t>Baiona</a:t>
            </a:r>
            <a:r>
              <a:rPr lang="en-US" dirty="0" smtClean="0"/>
              <a:t> - considered negatively in general - the political line-up of the Spanish people began to emerge, divided between </a:t>
            </a:r>
          </a:p>
          <a:p>
            <a:pPr lvl="1"/>
            <a:r>
              <a:rPr lang="en-US" dirty="0" smtClean="0">
                <a:solidFill>
                  <a:srgbClr val="002060"/>
                </a:solidFill>
                <a:effectLst>
                  <a:outerShdw blurRad="38100" dist="38100" dir="2700000" algn="tl">
                    <a:srgbClr val="000000">
                      <a:alpha val="43137"/>
                    </a:srgbClr>
                  </a:outerShdw>
                </a:effectLst>
              </a:rPr>
              <a:t>conservatives</a:t>
            </a:r>
            <a:r>
              <a:rPr lang="en-US" dirty="0" smtClean="0">
                <a:solidFill>
                  <a:srgbClr val="002060"/>
                </a:solidFill>
              </a:rPr>
              <a:t>, in </a:t>
            </a:r>
            <a:r>
              <a:rPr lang="en-US" dirty="0" err="1" smtClean="0">
                <a:solidFill>
                  <a:srgbClr val="002060"/>
                </a:solidFill>
              </a:rPr>
              <a:t>favour</a:t>
            </a:r>
            <a:r>
              <a:rPr lang="en-US" dirty="0" smtClean="0">
                <a:solidFill>
                  <a:srgbClr val="002060"/>
                </a:solidFill>
              </a:rPr>
              <a:t> of a return of Ferdinand VII and the absolute regime (right)</a:t>
            </a:r>
          </a:p>
          <a:p>
            <a:pPr lvl="1"/>
            <a:r>
              <a:rPr lang="en-US" dirty="0" smtClean="0">
                <a:solidFill>
                  <a:srgbClr val="002060"/>
                </a:solidFill>
                <a:effectLst>
                  <a:outerShdw blurRad="38100" dist="38100" dir="2700000" algn="tl">
                    <a:srgbClr val="000000">
                      <a:alpha val="43137"/>
                    </a:srgbClr>
                  </a:outerShdw>
                </a:effectLst>
              </a:rPr>
              <a:t>liberals</a:t>
            </a:r>
            <a:r>
              <a:rPr lang="en-US" dirty="0" smtClean="0">
                <a:solidFill>
                  <a:srgbClr val="002060"/>
                </a:solidFill>
              </a:rPr>
              <a:t>, dissatisfied with the constitution of </a:t>
            </a:r>
            <a:r>
              <a:rPr lang="en-US" dirty="0" err="1" smtClean="0">
                <a:solidFill>
                  <a:srgbClr val="002060"/>
                </a:solidFill>
              </a:rPr>
              <a:t>Baiona</a:t>
            </a:r>
            <a:r>
              <a:rPr lang="en-US" dirty="0" smtClean="0">
                <a:solidFill>
                  <a:srgbClr val="002060"/>
                </a:solidFill>
              </a:rPr>
              <a:t> and determined to call for a truly liberal constitution (left) </a:t>
            </a:r>
          </a:p>
          <a:p>
            <a:pPr lvl="1"/>
            <a:r>
              <a:rPr lang="en-US" dirty="0" err="1" smtClean="0">
                <a:solidFill>
                  <a:srgbClr val="002060"/>
                </a:solidFill>
                <a:effectLst>
                  <a:outerShdw blurRad="38100" dist="38100" dir="2700000" algn="tl">
                    <a:srgbClr val="000000">
                      <a:alpha val="43137"/>
                    </a:srgbClr>
                  </a:outerShdw>
                </a:effectLst>
              </a:rPr>
              <a:t>jovellanos</a:t>
            </a:r>
            <a:r>
              <a:rPr lang="en-US" dirty="0" smtClean="0">
                <a:solidFill>
                  <a:srgbClr val="002060"/>
                </a:solidFill>
              </a:rPr>
              <a:t>, in </a:t>
            </a:r>
            <a:r>
              <a:rPr lang="en-US" dirty="0" err="1" smtClean="0">
                <a:solidFill>
                  <a:srgbClr val="002060"/>
                </a:solidFill>
              </a:rPr>
              <a:t>favour</a:t>
            </a:r>
            <a:r>
              <a:rPr lang="en-US" dirty="0" smtClean="0">
                <a:solidFill>
                  <a:srgbClr val="002060"/>
                </a:solidFill>
              </a:rPr>
              <a:t> of reforms but against revolutionary extremism (centre). </a:t>
            </a:r>
          </a:p>
          <a:p>
            <a:r>
              <a:rPr lang="en-US" dirty="0" smtClean="0"/>
              <a:t>Beside and above these factions there was the Spanish Church, whose action will be decisive in the development of events, also from the constitutional point of view.</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The Constitution of Cadiz</a:t>
            </a:r>
            <a:endParaRPr lang="it-IT" dirty="0"/>
          </a:p>
        </p:txBody>
      </p:sp>
      <p:sp>
        <p:nvSpPr>
          <p:cNvPr id="3" name="Segnaposto contenuto 2"/>
          <p:cNvSpPr>
            <a:spLocks noGrp="1"/>
          </p:cNvSpPr>
          <p:nvPr>
            <p:ph sz="quarter" idx="1"/>
          </p:nvPr>
        </p:nvSpPr>
        <p:spPr>
          <a:xfrm>
            <a:off x="301752" y="1714520"/>
            <a:ext cx="8503920" cy="4572000"/>
          </a:xfrm>
        </p:spPr>
        <p:txBody>
          <a:bodyPr/>
          <a:lstStyle/>
          <a:p>
            <a:r>
              <a:rPr lang="en-US" dirty="0" smtClean="0"/>
              <a:t>In 1810, the Supreme Central Council - the central body of the Spanish resistance to France - </a:t>
            </a:r>
            <a:r>
              <a:rPr lang="en-US" dirty="0" smtClean="0">
                <a:effectLst>
                  <a:outerShdw blurRad="38100" dist="38100" dir="2700000" algn="tl">
                    <a:srgbClr val="000000">
                      <a:alpha val="43137"/>
                    </a:srgbClr>
                  </a:outerShdw>
                </a:effectLst>
              </a:rPr>
              <a:t>gathered in Cadiz the Cortes</a:t>
            </a:r>
            <a:r>
              <a:rPr lang="en-US" dirty="0" smtClean="0"/>
              <a:t>, initially to form a legitimate government to oppose that of Giuseppe Bonaparte. </a:t>
            </a:r>
          </a:p>
          <a:p>
            <a:r>
              <a:rPr lang="en-US" dirty="0" smtClean="0"/>
              <a:t>This decisive event was possible thanks to an </a:t>
            </a:r>
            <a:r>
              <a:rPr lang="en-US" dirty="0" smtClean="0">
                <a:effectLst>
                  <a:outerShdw blurRad="38100" dist="38100" dir="2700000" algn="tl">
                    <a:srgbClr val="000000">
                      <a:alpha val="43137"/>
                    </a:srgbClr>
                  </a:outerShdw>
                </a:effectLst>
              </a:rPr>
              <a:t>agreement between the Church and the liberals</a:t>
            </a:r>
            <a:r>
              <a:rPr lang="en-US" dirty="0" smtClean="0"/>
              <a:t>, determined to face the French invaders together. </a:t>
            </a:r>
          </a:p>
          <a:p>
            <a:r>
              <a:rPr lang="en-US" dirty="0" smtClean="0"/>
              <a:t>In the assembly were placed 90 clergymen, 56 jurists, 14 nobles, 15 professors, 49 senior officials, 8 traders, 20 without a defined profession.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Costitutional</a:t>
            </a:r>
            <a:r>
              <a:rPr lang="it-IT" dirty="0" smtClean="0"/>
              <a:t> </a:t>
            </a:r>
            <a:r>
              <a:rPr lang="it-IT" dirty="0" err="1" smtClean="0"/>
              <a:t>Assembly</a:t>
            </a:r>
            <a:endParaRPr lang="it-IT" dirty="0"/>
          </a:p>
        </p:txBody>
      </p:sp>
      <p:sp>
        <p:nvSpPr>
          <p:cNvPr id="3" name="Segnaposto contenuto 2"/>
          <p:cNvSpPr>
            <a:spLocks noGrp="1"/>
          </p:cNvSpPr>
          <p:nvPr>
            <p:ph sz="quarter" idx="1"/>
          </p:nvPr>
        </p:nvSpPr>
        <p:spPr>
          <a:xfrm>
            <a:off x="301752" y="1643050"/>
            <a:ext cx="8503920" cy="4786346"/>
          </a:xfrm>
        </p:spPr>
        <p:txBody>
          <a:bodyPr>
            <a:normAutofit fontScale="92500"/>
          </a:bodyPr>
          <a:lstStyle/>
          <a:p>
            <a:r>
              <a:rPr lang="en-US" sz="2800" dirty="0" smtClean="0"/>
              <a:t>Against the ancient composition of the Cortes, many bourgeoisie were part of it, also because of the impossibility for many nobles to reach Cadiz. </a:t>
            </a:r>
          </a:p>
          <a:p>
            <a:r>
              <a:rPr lang="en-US" sz="2800" dirty="0" smtClean="0"/>
              <a:t>Following the English victories on Spanish soil, the hypothesis of a return of the legitimate sovereign began to take shape in concrete terms</a:t>
            </a:r>
          </a:p>
          <a:p>
            <a:r>
              <a:rPr lang="en-US" sz="2800" dirty="0" smtClean="0"/>
              <a:t>Thus the </a:t>
            </a:r>
            <a:r>
              <a:rPr lang="en-US" sz="2800" dirty="0" smtClean="0">
                <a:effectLst>
                  <a:outerShdw blurRad="38100" dist="38100" dir="2700000" algn="tl">
                    <a:srgbClr val="000000">
                      <a:alpha val="43137"/>
                    </a:srgbClr>
                  </a:outerShdw>
                </a:effectLst>
              </a:rPr>
              <a:t>Cortes became a Constitutional Assembly </a:t>
            </a:r>
            <a:r>
              <a:rPr lang="en-US" sz="2800" dirty="0" smtClean="0"/>
              <a:t>and work began on the preparation of a constitutional text. </a:t>
            </a:r>
          </a:p>
          <a:p>
            <a:r>
              <a:rPr lang="en-US" sz="2800" dirty="0" smtClean="0"/>
              <a:t>The </a:t>
            </a:r>
            <a:r>
              <a:rPr lang="en-US" sz="2800" dirty="0" smtClean="0">
                <a:effectLst>
                  <a:outerShdw blurRad="38100" dist="38100" dir="2700000" algn="tl">
                    <a:srgbClr val="000000">
                      <a:alpha val="43137"/>
                    </a:srgbClr>
                  </a:outerShdw>
                </a:effectLst>
              </a:rPr>
              <a:t>new constitution was promulgated on March 19, 1812 </a:t>
            </a:r>
            <a:r>
              <a:rPr lang="en-US" sz="2800" dirty="0" smtClean="0"/>
              <a:t>a few months before the taking of Madrid and the return to the capital of Ferdinand VII (August 6, 1812).</a:t>
            </a:r>
          </a:p>
          <a:p>
            <a:endParaRPr lang="it-IT"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Cortes</a:t>
            </a:r>
            <a:r>
              <a:rPr lang="it-IT" dirty="0" smtClean="0"/>
              <a:t> and the constitution</a:t>
            </a:r>
            <a:endParaRPr lang="it-IT" dirty="0"/>
          </a:p>
        </p:txBody>
      </p:sp>
      <p:sp>
        <p:nvSpPr>
          <p:cNvPr id="3" name="Segnaposto contenuto 2"/>
          <p:cNvSpPr>
            <a:spLocks noGrp="1"/>
          </p:cNvSpPr>
          <p:nvPr>
            <p:ph sz="quarter" idx="1"/>
          </p:nvPr>
        </p:nvSpPr>
        <p:spPr>
          <a:xfrm>
            <a:off x="301752" y="1527048"/>
            <a:ext cx="8503920" cy="4902348"/>
          </a:xfrm>
        </p:spPr>
        <p:txBody>
          <a:bodyPr>
            <a:normAutofit fontScale="85000" lnSpcReduction="20000"/>
          </a:bodyPr>
          <a:lstStyle/>
          <a:p>
            <a:r>
              <a:rPr lang="en-US" dirty="0" smtClean="0"/>
              <a:t>The constitution of Cadiz has been variously considered and defined: </a:t>
            </a:r>
            <a:r>
              <a:rPr lang="en-US" dirty="0" smtClean="0">
                <a:effectLst>
                  <a:outerShdw blurRad="38100" dist="38100" dir="2700000" algn="tl">
                    <a:srgbClr val="000000">
                      <a:alpha val="43137"/>
                    </a:srgbClr>
                  </a:outerShdw>
                </a:effectLst>
              </a:rPr>
              <a:t>democratic, republican, liberal, jurisdictional, legal</a:t>
            </a:r>
            <a:r>
              <a:rPr lang="en-US" dirty="0" smtClean="0"/>
              <a:t>. </a:t>
            </a:r>
          </a:p>
          <a:p>
            <a:r>
              <a:rPr lang="en-US" dirty="0" smtClean="0"/>
              <a:t>Among those of the Napoleonic era, it is without doubt the chart closest to the constitutions of the revolutionary period, for some contents that can be linked to natural law doctrine and the Enlightenment.</a:t>
            </a:r>
          </a:p>
          <a:p>
            <a:r>
              <a:rPr lang="en-US" dirty="0" smtClean="0"/>
              <a:t>It could be elaborated and promulgated thanks to the particular political conditions in the country: the French arrogance had performed the miracle of </a:t>
            </a:r>
            <a:r>
              <a:rPr lang="en-US" dirty="0" smtClean="0">
                <a:effectLst>
                  <a:outerShdw blurRad="38100" dist="38100" dir="2700000" algn="tl">
                    <a:srgbClr val="000000">
                      <a:alpha val="43137"/>
                    </a:srgbClr>
                  </a:outerShdw>
                </a:effectLst>
              </a:rPr>
              <a:t>uniting in a single feeling divergent and opposing forces such as the liberals and the Church</a:t>
            </a:r>
            <a:r>
              <a:rPr lang="en-US" dirty="0" smtClean="0"/>
              <a:t>, </a:t>
            </a:r>
            <a:r>
              <a:rPr lang="en-US" dirty="0" smtClean="0">
                <a:effectLst>
                  <a:outerShdw blurRad="38100" dist="38100" dir="2700000" algn="tl">
                    <a:srgbClr val="000000">
                      <a:alpha val="43137"/>
                    </a:srgbClr>
                  </a:outerShdw>
                </a:effectLst>
              </a:rPr>
              <a:t>with the blessing of England </a:t>
            </a:r>
            <a:r>
              <a:rPr lang="en-US" dirty="0" smtClean="0"/>
              <a:t>(which had understood the strategic importance of the war in Spain) </a:t>
            </a:r>
            <a:r>
              <a:rPr lang="en-US" dirty="0" smtClean="0">
                <a:effectLst>
                  <a:outerShdw blurRad="38100" dist="38100" dir="2700000" algn="tl">
                    <a:srgbClr val="000000">
                      <a:alpha val="43137"/>
                    </a:srgbClr>
                  </a:outerShdw>
                </a:effectLst>
              </a:rPr>
              <a:t>and Ferdinand VII</a:t>
            </a:r>
            <a:r>
              <a:rPr lang="en-US" dirty="0" smtClean="0"/>
              <a:t> (eager to regain his throne). </a:t>
            </a:r>
          </a:p>
          <a:p>
            <a:r>
              <a:rPr lang="en-US" dirty="0" smtClean="0"/>
              <a:t>Unlike the constitution of </a:t>
            </a:r>
            <a:r>
              <a:rPr lang="en-US" dirty="0" err="1" smtClean="0"/>
              <a:t>Baiona</a:t>
            </a:r>
            <a:r>
              <a:rPr lang="en-US" dirty="0" smtClean="0"/>
              <a:t>, it was a constitution that came from below, because it was wanted and approved by the Cortes and signed by all the deputies. </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1. Federalism on a </a:t>
            </a:r>
            <a:r>
              <a:rPr lang="en-US" dirty="0" err="1" smtClean="0"/>
              <a:t>consociative</a:t>
            </a:r>
            <a:r>
              <a:rPr lang="en-US" dirty="0" smtClean="0"/>
              <a:t> basis</a:t>
            </a:r>
            <a:endParaRPr lang="it-IT" dirty="0"/>
          </a:p>
        </p:txBody>
      </p:sp>
      <p:sp>
        <p:nvSpPr>
          <p:cNvPr id="3" name="Segnaposto contenuto 2"/>
          <p:cNvSpPr>
            <a:spLocks noGrp="1"/>
          </p:cNvSpPr>
          <p:nvPr>
            <p:ph sz="quarter" idx="1"/>
          </p:nvPr>
        </p:nvSpPr>
        <p:spPr>
          <a:xfrm>
            <a:off x="301752" y="1527048"/>
            <a:ext cx="8503920" cy="4830910"/>
          </a:xfrm>
        </p:spPr>
        <p:txBody>
          <a:bodyPr>
            <a:normAutofit lnSpcReduction="10000"/>
          </a:bodyPr>
          <a:lstStyle/>
          <a:p>
            <a:r>
              <a:rPr lang="en-US" dirty="0" smtClean="0"/>
              <a:t>With the progressive decline of imperial authority, the attempt to regulate political power gave rise to constitutional experiences, of which two aspects deserve to be pointed out:</a:t>
            </a:r>
          </a:p>
          <a:p>
            <a:r>
              <a:rPr lang="en-US" dirty="0" smtClean="0"/>
              <a:t> The first concerns </a:t>
            </a:r>
            <a:r>
              <a:rPr lang="en-US" dirty="0" smtClean="0">
                <a:effectLst>
                  <a:outerShdw blurRad="38100" dist="38100" dir="2700000" algn="tl">
                    <a:srgbClr val="000000">
                      <a:alpha val="43137"/>
                    </a:srgbClr>
                  </a:outerShdw>
                </a:effectLst>
              </a:rPr>
              <a:t>the origins of the "federative principle"</a:t>
            </a:r>
            <a:r>
              <a:rPr lang="en-US" dirty="0" smtClean="0"/>
              <a:t> in the context of constitutional documents that defined relations of association between small territorial units, based on cities or monarchies, the aims and instruments of a common political organization, and even rules of dynastic succession. </a:t>
            </a:r>
          </a:p>
          <a:p>
            <a:r>
              <a:rPr lang="en-US" dirty="0" smtClean="0"/>
              <a:t>For example: the </a:t>
            </a:r>
            <a:r>
              <a:rPr lang="en-US" dirty="0" err="1" smtClean="0">
                <a:solidFill>
                  <a:srgbClr val="C00000"/>
                </a:solidFill>
              </a:rPr>
              <a:t>Rheinischer</a:t>
            </a:r>
            <a:r>
              <a:rPr lang="en-US" dirty="0" smtClean="0">
                <a:solidFill>
                  <a:srgbClr val="C00000"/>
                </a:solidFill>
              </a:rPr>
              <a:t> Bund of 1254 </a:t>
            </a:r>
            <a:r>
              <a:rPr lang="en-US" dirty="0" smtClean="0"/>
              <a:t>and the </a:t>
            </a:r>
            <a:r>
              <a:rPr lang="en-US" dirty="0" err="1" smtClean="0">
                <a:solidFill>
                  <a:srgbClr val="C00000"/>
                </a:solidFill>
              </a:rPr>
              <a:t>Schwäbischer</a:t>
            </a:r>
            <a:r>
              <a:rPr lang="en-US" dirty="0" smtClean="0">
                <a:solidFill>
                  <a:srgbClr val="C00000"/>
                </a:solidFill>
              </a:rPr>
              <a:t> Bund of 1376 </a:t>
            </a:r>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Democratic</a:t>
            </a:r>
            <a:r>
              <a:rPr lang="it-IT" dirty="0" smtClean="0"/>
              <a:t> Character</a:t>
            </a:r>
            <a:endParaRPr lang="it-IT" dirty="0"/>
          </a:p>
        </p:txBody>
      </p:sp>
      <p:sp>
        <p:nvSpPr>
          <p:cNvPr id="3" name="Segnaposto contenuto 2"/>
          <p:cNvSpPr>
            <a:spLocks noGrp="1"/>
          </p:cNvSpPr>
          <p:nvPr>
            <p:ph sz="quarter" idx="1"/>
          </p:nvPr>
        </p:nvSpPr>
        <p:spPr>
          <a:xfrm>
            <a:off x="357158" y="1687646"/>
            <a:ext cx="8377076" cy="4527436"/>
          </a:xfrm>
        </p:spPr>
        <p:txBody>
          <a:bodyPr>
            <a:normAutofit fontScale="92500" lnSpcReduction="20000"/>
          </a:bodyPr>
          <a:lstStyle/>
          <a:p>
            <a:r>
              <a:rPr lang="en-US" dirty="0" smtClean="0"/>
              <a:t>The initial articles are significant of the </a:t>
            </a:r>
            <a:r>
              <a:rPr lang="en-US" dirty="0" err="1" smtClean="0"/>
              <a:t>tendentially</a:t>
            </a:r>
            <a:r>
              <a:rPr lang="en-US" dirty="0" smtClean="0"/>
              <a:t> democratic character of </a:t>
            </a:r>
            <a:r>
              <a:rPr lang="en-US" dirty="0" err="1" smtClean="0"/>
              <a:t>Cadice's</a:t>
            </a:r>
            <a:r>
              <a:rPr lang="en-US" dirty="0" smtClean="0"/>
              <a:t> constitution:</a:t>
            </a:r>
          </a:p>
          <a:p>
            <a:r>
              <a:rPr lang="en-US" dirty="0" smtClean="0"/>
              <a:t>Art. 1. The Spanish Nation is the meeting of all Spaniards of both hemispheres.</a:t>
            </a:r>
          </a:p>
          <a:p>
            <a:r>
              <a:rPr lang="en-US" dirty="0" smtClean="0"/>
              <a:t>Art. 2 The Spanish Nation is </a:t>
            </a:r>
            <a:r>
              <a:rPr lang="en-US" dirty="0" smtClean="0">
                <a:effectLst>
                  <a:outerShdw blurRad="38100" dist="38100" dir="2700000" algn="tl">
                    <a:srgbClr val="000000">
                      <a:alpha val="43137"/>
                    </a:srgbClr>
                  </a:outerShdw>
                </a:effectLst>
              </a:rPr>
              <a:t>free and independent</a:t>
            </a:r>
            <a:r>
              <a:rPr lang="en-US" dirty="0" smtClean="0"/>
              <a:t>, and is not and cannot be the property of any family or person.</a:t>
            </a:r>
          </a:p>
          <a:p>
            <a:r>
              <a:rPr lang="en-US" dirty="0" smtClean="0"/>
              <a:t>Art. 3.  </a:t>
            </a:r>
            <a:r>
              <a:rPr lang="en-US" dirty="0" smtClean="0">
                <a:effectLst>
                  <a:outerShdw blurRad="38100" dist="38100" dir="2700000" algn="tl">
                    <a:srgbClr val="000000">
                      <a:alpha val="43137"/>
                    </a:srgbClr>
                  </a:outerShdw>
                </a:effectLst>
              </a:rPr>
              <a:t>Sovereignty resides essentially in the Nation</a:t>
            </a:r>
            <a:r>
              <a:rPr lang="en-US" dirty="0" smtClean="0"/>
              <a:t>, and therefore it belongs exclusively to the Nation the right to establish its fundamental laws.</a:t>
            </a:r>
          </a:p>
          <a:p>
            <a:r>
              <a:rPr lang="en-US" dirty="0" smtClean="0"/>
              <a:t>Art. 4. </a:t>
            </a:r>
            <a:r>
              <a:rPr lang="en-US" dirty="0" smtClean="0">
                <a:effectLst>
                  <a:outerShdw blurRad="38100" dist="38100" dir="2700000" algn="tl">
                    <a:srgbClr val="000000">
                      <a:alpha val="43137"/>
                    </a:srgbClr>
                  </a:outerShdw>
                </a:effectLst>
              </a:rPr>
              <a:t>The Nation is obliged to conserve and protect by wise and just laws the civil liberty</a:t>
            </a:r>
            <a:r>
              <a:rPr lang="en-US" dirty="0" smtClean="0"/>
              <a:t>, property and other legitimate rights of all the individuals that compose it.</a:t>
            </a:r>
            <a:endParaRPr lang="it-IT"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Legislative power</a:t>
            </a:r>
            <a:endParaRPr lang="it-IT" dirty="0"/>
          </a:p>
        </p:txBody>
      </p:sp>
      <p:sp>
        <p:nvSpPr>
          <p:cNvPr id="3" name="Segnaposto contenuto 2"/>
          <p:cNvSpPr>
            <a:spLocks noGrp="1"/>
          </p:cNvSpPr>
          <p:nvPr>
            <p:ph sz="quarter" idx="1"/>
          </p:nvPr>
        </p:nvSpPr>
        <p:spPr>
          <a:xfrm>
            <a:off x="301752" y="1785926"/>
            <a:ext cx="8699404" cy="4786346"/>
          </a:xfrm>
        </p:spPr>
        <p:txBody>
          <a:bodyPr>
            <a:normAutofit fontScale="85000" lnSpcReduction="20000"/>
          </a:bodyPr>
          <a:lstStyle/>
          <a:p>
            <a:r>
              <a:rPr lang="en-US" dirty="0" smtClean="0"/>
              <a:t>The declaration that sovereignty resides in the nation is missing, as we have seen, from the constitution of </a:t>
            </a:r>
            <a:r>
              <a:rPr lang="en-US" dirty="0" err="1" smtClean="0"/>
              <a:t>Baiona</a:t>
            </a:r>
            <a:r>
              <a:rPr lang="en-US" dirty="0" smtClean="0"/>
              <a:t> and is also missing from the constitution of Palermo.   </a:t>
            </a:r>
          </a:p>
          <a:p>
            <a:r>
              <a:rPr lang="en-US" dirty="0" smtClean="0"/>
              <a:t>The nation is therefore the only one to hold and exercise legislative power, which, according to Article 4, must be directed to protect the civil liberties, property and legitimate rights of all individuals who compose it. </a:t>
            </a:r>
          </a:p>
          <a:p>
            <a:r>
              <a:rPr lang="en-US" dirty="0" smtClean="0"/>
              <a:t>This article refers to the two main natural rights indicated by natural law, namely freedom and property. </a:t>
            </a:r>
          </a:p>
          <a:p>
            <a:r>
              <a:rPr lang="en-US" dirty="0" smtClean="0"/>
              <a:t>There is an important reference to the legitimate rights of all individuals who make up the Spanish nation, which it is obliged to protect with wise and fair laws. </a:t>
            </a:r>
          </a:p>
          <a:p>
            <a:r>
              <a:rPr lang="en-US" dirty="0" smtClean="0"/>
              <a:t>It is a very vague formulation, with reference both to the guardian and the object of the protection, and to the recipients of the same.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Separation of powers</a:t>
            </a:r>
            <a:endParaRPr lang="it-IT" dirty="0"/>
          </a:p>
        </p:txBody>
      </p:sp>
      <p:sp>
        <p:nvSpPr>
          <p:cNvPr id="3" name="Segnaposto contenuto 2"/>
          <p:cNvSpPr>
            <a:spLocks noGrp="1"/>
          </p:cNvSpPr>
          <p:nvPr>
            <p:ph sz="quarter" idx="1"/>
          </p:nvPr>
        </p:nvSpPr>
        <p:spPr>
          <a:xfrm>
            <a:off x="285720" y="1669924"/>
            <a:ext cx="8503920" cy="5116662"/>
          </a:xfrm>
        </p:spPr>
        <p:txBody>
          <a:bodyPr>
            <a:normAutofit fontScale="92500" lnSpcReduction="20000"/>
          </a:bodyPr>
          <a:lstStyle/>
          <a:p>
            <a:r>
              <a:rPr lang="it-IT" dirty="0" smtClean="0"/>
              <a:t>In the constitution of Cadiz we are also a clear separation of powers:</a:t>
            </a:r>
          </a:p>
          <a:p>
            <a:pPr lvl="1"/>
            <a:r>
              <a:rPr lang="en-US" dirty="0" smtClean="0">
                <a:solidFill>
                  <a:srgbClr val="FF0000"/>
                </a:solidFill>
              </a:rPr>
              <a:t>Art. 15. The power to make laws resides in the Courts with the King.</a:t>
            </a:r>
          </a:p>
          <a:p>
            <a:pPr lvl="1"/>
            <a:r>
              <a:rPr lang="en-US" dirty="0" smtClean="0">
                <a:solidFill>
                  <a:srgbClr val="FF0000"/>
                </a:solidFill>
              </a:rPr>
              <a:t>Art. 16. The power to enforce laws resides in the King.</a:t>
            </a:r>
          </a:p>
          <a:p>
            <a:pPr lvl="1"/>
            <a:r>
              <a:rPr lang="en-US" dirty="0" smtClean="0">
                <a:solidFill>
                  <a:srgbClr val="FF0000"/>
                </a:solidFill>
              </a:rPr>
              <a:t>Art. 17. The power to apply the laws in civil and criminal cases resides in the courts established by law.</a:t>
            </a:r>
          </a:p>
          <a:p>
            <a:r>
              <a:rPr lang="en-US" dirty="0" smtClean="0"/>
              <a:t>The deputies of the Cortes would be elected through a mechanism of three electoral sessions: the parish rallies elected the district electors, the district electors, gathered in the district rallies, elected the provincial electors and the latter, gathered in the provincial rallies elected deputies and alternates. </a:t>
            </a:r>
          </a:p>
          <a:p>
            <a:r>
              <a:rPr lang="en-US" dirty="0" smtClean="0"/>
              <a:t>The </a:t>
            </a:r>
            <a:r>
              <a:rPr lang="en-US" dirty="0" err="1" smtClean="0"/>
              <a:t>cetual</a:t>
            </a:r>
            <a:r>
              <a:rPr lang="en-US" dirty="0" smtClean="0"/>
              <a:t> system established by the constitution of </a:t>
            </a:r>
            <a:r>
              <a:rPr lang="en-US" dirty="0" err="1" smtClean="0"/>
              <a:t>Baiona</a:t>
            </a:r>
            <a:r>
              <a:rPr lang="en-US" dirty="0" smtClean="0"/>
              <a:t> was repudiated and all Spanish citizens were admitted to vote.</a:t>
            </a:r>
            <a:endParaRPr lang="it-IT"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The Cortes</a:t>
            </a:r>
            <a:endParaRPr lang="it-IT" dirty="0"/>
          </a:p>
        </p:txBody>
      </p:sp>
      <p:sp>
        <p:nvSpPr>
          <p:cNvPr id="3" name="Segnaposto contenuto 2"/>
          <p:cNvSpPr>
            <a:spLocks noGrp="1"/>
          </p:cNvSpPr>
          <p:nvPr>
            <p:ph sz="quarter" idx="1"/>
          </p:nvPr>
        </p:nvSpPr>
        <p:spPr>
          <a:xfrm>
            <a:off x="301752" y="1669924"/>
            <a:ext cx="8503920" cy="4973786"/>
          </a:xfrm>
        </p:spPr>
        <p:txBody>
          <a:bodyPr>
            <a:normAutofit fontScale="85000" lnSpcReduction="20000"/>
          </a:bodyPr>
          <a:lstStyle/>
          <a:p>
            <a:r>
              <a:rPr lang="en-US" dirty="0" smtClean="0"/>
              <a:t>The legislative initiative to which all Members are entitled without distinction</a:t>
            </a:r>
          </a:p>
          <a:p>
            <a:r>
              <a:rPr lang="en-US" dirty="0" smtClean="0"/>
              <a:t>The king was responsible for the sanction of the laws: he could deny it, within a maximum of thirty days with a written explanation of the reasons, but he had to surrender before the third presentation of the same project according to the procedures established by the constitution. </a:t>
            </a:r>
          </a:p>
          <a:p>
            <a:r>
              <a:rPr lang="en-US" dirty="0" smtClean="0"/>
              <a:t>The set of rules dedicated to them shows that the Cortes represent the centre of the political life of the nation. </a:t>
            </a:r>
          </a:p>
          <a:p>
            <a:r>
              <a:rPr lang="en-US" dirty="0" smtClean="0"/>
              <a:t>The exhaustive list of the king's faculties, within the executive power, is aimed at protecting the Cortes from any abuse of the crown. </a:t>
            </a:r>
          </a:p>
          <a:p>
            <a:r>
              <a:rPr lang="en-US" dirty="0" smtClean="0"/>
              <a:t>The Cortes also proposed to the king the names of the State </a:t>
            </a:r>
            <a:r>
              <a:rPr lang="en-US" dirty="0" err="1" smtClean="0"/>
              <a:t>Councillors</a:t>
            </a:r>
            <a:r>
              <a:rPr lang="en-US" dirty="0" smtClean="0"/>
              <a:t>. Which made this body, so strong in the constitution of </a:t>
            </a:r>
            <a:r>
              <a:rPr lang="en-US" dirty="0" err="1" smtClean="0"/>
              <a:t>Baiona</a:t>
            </a:r>
            <a:r>
              <a:rPr lang="en-US" dirty="0" smtClean="0"/>
              <a:t>, completely in the hands of the Cortes</a:t>
            </a:r>
            <a:endParaRPr lang="it-IT"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Justice and process</a:t>
            </a:r>
            <a:endParaRPr lang="it-IT" dirty="0"/>
          </a:p>
        </p:txBody>
      </p:sp>
      <p:sp>
        <p:nvSpPr>
          <p:cNvPr id="3" name="Segnaposto contenuto 2"/>
          <p:cNvSpPr>
            <a:spLocks noGrp="1"/>
          </p:cNvSpPr>
          <p:nvPr>
            <p:ph sz="quarter" idx="1"/>
          </p:nvPr>
        </p:nvSpPr>
        <p:spPr>
          <a:xfrm>
            <a:off x="142844" y="1598510"/>
            <a:ext cx="8861110" cy="5259514"/>
          </a:xfrm>
        </p:spPr>
        <p:txBody>
          <a:bodyPr>
            <a:normAutofit fontScale="85000" lnSpcReduction="10000"/>
          </a:bodyPr>
          <a:lstStyle/>
          <a:p>
            <a:r>
              <a:rPr lang="en-US" dirty="0" smtClean="0"/>
              <a:t>With regard to the administration of justice, the independence of judges is solemnly proclaimed, guaranteed by provisions that protect judges from arbitrary acts of dismissal or transfer. </a:t>
            </a:r>
          </a:p>
          <a:p>
            <a:r>
              <a:rPr lang="en-US" dirty="0" smtClean="0"/>
              <a:t>Similarly, the responsibility of the judge is established who, in case of abuse, is subject to popular action. </a:t>
            </a:r>
          </a:p>
          <a:p>
            <a:r>
              <a:rPr lang="en-US" dirty="0" smtClean="0"/>
              <a:t>A Supreme Court of Justice is introduced, to which the highest judicial functions are attributed.</a:t>
            </a:r>
          </a:p>
          <a:p>
            <a:r>
              <a:rPr lang="en-US" dirty="0" smtClean="0"/>
              <a:t>Particular attention is given to criminal justice. Under Article 287: "No Spanish citizen may be imprisoned without prior summary information of the fact (…)". </a:t>
            </a:r>
          </a:p>
          <a:p>
            <a:r>
              <a:rPr lang="en-US" dirty="0" smtClean="0"/>
              <a:t>The advertising of the process was then guaranteed and all forms of torture were banned. </a:t>
            </a:r>
          </a:p>
          <a:p>
            <a:r>
              <a:rPr lang="en-US" dirty="0" smtClean="0"/>
              <a:t>However, the discipline of the concrete aspects of the trial (accusatory or inquisitorial, separation of de facto and de jure judgments, juries, etc.) was postponed to subsequent laws.</a:t>
            </a:r>
            <a:endParaRPr lang="it-IT"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model for the nineteenth century</a:t>
            </a:r>
            <a:endParaRPr lang="it-IT" dirty="0"/>
          </a:p>
        </p:txBody>
      </p:sp>
      <p:sp>
        <p:nvSpPr>
          <p:cNvPr id="3" name="Segnaposto contenuto 2"/>
          <p:cNvSpPr>
            <a:spLocks noGrp="1"/>
          </p:cNvSpPr>
          <p:nvPr>
            <p:ph sz="quarter" idx="1"/>
          </p:nvPr>
        </p:nvSpPr>
        <p:spPr>
          <a:xfrm>
            <a:off x="552642" y="1973398"/>
            <a:ext cx="8234200" cy="4241684"/>
          </a:xfrm>
        </p:spPr>
        <p:txBody>
          <a:bodyPr/>
          <a:lstStyle/>
          <a:p>
            <a:r>
              <a:rPr lang="en-US" dirty="0" smtClean="0"/>
              <a:t>From what has been said we can understand how the constitution of Cadiz represented a model for democrats and liberals of the nineteenth century. </a:t>
            </a:r>
          </a:p>
          <a:p>
            <a:r>
              <a:rPr lang="en-US" dirty="0" smtClean="0"/>
              <a:t>It placed Parliament at the centre of political life and limited the functions of the monarch. </a:t>
            </a:r>
          </a:p>
          <a:p>
            <a:r>
              <a:rPr lang="en-US" dirty="0" smtClean="0"/>
              <a:t>It was a model not only in Europe but also in South America.</a:t>
            </a:r>
            <a:endParaRPr lang="it-IT"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body" idx="1"/>
          </p:nvPr>
        </p:nvSpPr>
        <p:spPr/>
        <p:txBody>
          <a:bodyPr>
            <a:normAutofit/>
          </a:bodyPr>
          <a:lstStyle/>
          <a:p>
            <a:r>
              <a:rPr lang="it-IT" sz="3000" dirty="0" smtClean="0"/>
              <a:t>1812</a:t>
            </a:r>
            <a:endParaRPr lang="it-IT" sz="3000" dirty="0"/>
          </a:p>
        </p:txBody>
      </p:sp>
      <p:sp>
        <p:nvSpPr>
          <p:cNvPr id="4" name="Titolo 3"/>
          <p:cNvSpPr>
            <a:spLocks noGrp="1"/>
          </p:cNvSpPr>
          <p:nvPr>
            <p:ph type="title"/>
          </p:nvPr>
        </p:nvSpPr>
        <p:spPr/>
        <p:txBody>
          <a:bodyPr/>
          <a:lstStyle/>
          <a:p>
            <a:r>
              <a:rPr lang="it-IT" dirty="0" smtClean="0"/>
              <a:t>The </a:t>
            </a:r>
            <a:r>
              <a:rPr lang="it-IT" dirty="0" err="1" smtClean="0"/>
              <a:t>Constitution</a:t>
            </a:r>
            <a:r>
              <a:rPr lang="it-IT" dirty="0" smtClean="0"/>
              <a:t> </a:t>
            </a:r>
            <a:r>
              <a:rPr lang="it-IT" dirty="0" err="1" smtClean="0"/>
              <a:t>of</a:t>
            </a:r>
            <a:r>
              <a:rPr lang="it-IT" dirty="0" smtClean="0"/>
              <a:t> Palermo</a:t>
            </a:r>
            <a:endParaRPr lang="it-IT"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A constitution "strange"</a:t>
            </a:r>
            <a:endParaRPr lang="it-IT" dirty="0"/>
          </a:p>
        </p:txBody>
      </p:sp>
      <p:sp>
        <p:nvSpPr>
          <p:cNvPr id="5" name="Segnaposto contenuto 4"/>
          <p:cNvSpPr>
            <a:spLocks noGrp="1"/>
          </p:cNvSpPr>
          <p:nvPr>
            <p:ph sz="quarter" idx="1"/>
          </p:nvPr>
        </p:nvSpPr>
        <p:spPr>
          <a:xfrm>
            <a:off x="301752" y="1714488"/>
            <a:ext cx="8503920" cy="4714908"/>
          </a:xfrm>
        </p:spPr>
        <p:txBody>
          <a:bodyPr>
            <a:normAutofit fontScale="92500" lnSpcReduction="10000"/>
          </a:bodyPr>
          <a:lstStyle/>
          <a:p>
            <a:r>
              <a:rPr lang="en-US" dirty="0" smtClean="0"/>
              <a:t>Historiography </a:t>
            </a:r>
            <a:r>
              <a:rPr lang="en-US" dirty="0" err="1" smtClean="0"/>
              <a:t>recognises</a:t>
            </a:r>
            <a:r>
              <a:rPr lang="en-US" dirty="0" smtClean="0"/>
              <a:t> the importance of the Palermo constitution of 1812 in the history of Sicily and the Italian Risorgimento. </a:t>
            </a:r>
          </a:p>
          <a:p>
            <a:r>
              <a:rPr lang="en-US" dirty="0" smtClean="0"/>
              <a:t>In fact, the constitution, wanted by the English, written for the island's barons on a generic British model, supported Sicily's aspirations for independence from the Kingdom of Naples and reflected fairly faithfully its secular social and institutional structure.</a:t>
            </a:r>
          </a:p>
          <a:p>
            <a:r>
              <a:rPr lang="en-US" dirty="0" smtClean="0"/>
              <a:t>It was a constitution written in a sometimes confused, repetitive, redundant way. </a:t>
            </a:r>
          </a:p>
          <a:p>
            <a:r>
              <a:rPr lang="en-US" dirty="0" smtClean="0"/>
              <a:t>It is also difficult to find the rules that interest and quote them, since the articles are not numbered consecutively.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a:t>
            </a:r>
            <a:r>
              <a:rPr lang="it-IT" dirty="0" err="1" smtClean="0"/>
              <a:t>constitution</a:t>
            </a:r>
            <a:r>
              <a:rPr lang="it-IT" dirty="0" smtClean="0"/>
              <a:t> “</a:t>
            </a:r>
            <a:r>
              <a:rPr lang="it-IT" dirty="0" err="1" smtClean="0"/>
              <a:t>conventional</a:t>
            </a:r>
            <a:r>
              <a:rPr lang="it-IT" dirty="0" smtClean="0"/>
              <a:t>" and </a:t>
            </a:r>
            <a:r>
              <a:rPr lang="it-IT" dirty="0" err="1" smtClean="0"/>
              <a:t>liberal</a:t>
            </a:r>
            <a:endParaRPr lang="it-IT" dirty="0"/>
          </a:p>
        </p:txBody>
      </p:sp>
      <p:sp>
        <p:nvSpPr>
          <p:cNvPr id="3" name="Segnaposto contenuto 2"/>
          <p:cNvSpPr>
            <a:spLocks noGrp="1"/>
          </p:cNvSpPr>
          <p:nvPr>
            <p:ph sz="quarter" idx="1"/>
          </p:nvPr>
        </p:nvSpPr>
        <p:spPr>
          <a:xfrm>
            <a:off x="214282" y="1571612"/>
            <a:ext cx="8627966" cy="4857784"/>
          </a:xfrm>
        </p:spPr>
        <p:txBody>
          <a:bodyPr>
            <a:noAutofit/>
          </a:bodyPr>
          <a:lstStyle/>
          <a:p>
            <a:r>
              <a:rPr lang="en-US" sz="2200" dirty="0" smtClean="0"/>
              <a:t>It was a constitution </a:t>
            </a:r>
          </a:p>
          <a:p>
            <a:pPr lvl="1"/>
            <a:r>
              <a:rPr lang="en-US" sz="1700" dirty="0" smtClean="0">
                <a:solidFill>
                  <a:srgbClr val="002060"/>
                </a:solidFill>
                <a:effectLst>
                  <a:outerShdw blurRad="38100" dist="38100" dir="2700000" algn="tl">
                    <a:srgbClr val="000000">
                      <a:alpha val="43137"/>
                    </a:srgbClr>
                  </a:outerShdw>
                </a:effectLst>
              </a:rPr>
              <a:t>not imposed </a:t>
            </a:r>
            <a:r>
              <a:rPr lang="en-US" sz="1700" dirty="0" smtClean="0">
                <a:solidFill>
                  <a:srgbClr val="002060"/>
                </a:solidFill>
              </a:rPr>
              <a:t>(by the King, as the constitution of Cadiz)</a:t>
            </a:r>
          </a:p>
          <a:p>
            <a:pPr lvl="1"/>
            <a:r>
              <a:rPr lang="en-US" sz="1700" dirty="0" smtClean="0">
                <a:solidFill>
                  <a:srgbClr val="002060"/>
                </a:solidFill>
                <a:effectLst>
                  <a:outerShdw blurRad="38100" dist="38100" dir="2700000" algn="tl">
                    <a:srgbClr val="000000">
                      <a:alpha val="43137"/>
                    </a:srgbClr>
                  </a:outerShdw>
                </a:effectLst>
              </a:rPr>
              <a:t>not granted </a:t>
            </a:r>
            <a:r>
              <a:rPr lang="en-US" sz="1700" dirty="0" smtClean="0">
                <a:solidFill>
                  <a:srgbClr val="002060"/>
                </a:solidFill>
              </a:rPr>
              <a:t>(by the Emperor as the constitution of </a:t>
            </a:r>
            <a:r>
              <a:rPr lang="en-US" sz="1700" dirty="0" err="1" smtClean="0">
                <a:solidFill>
                  <a:srgbClr val="002060"/>
                </a:solidFill>
              </a:rPr>
              <a:t>Baiona</a:t>
            </a:r>
            <a:r>
              <a:rPr lang="en-US" sz="1700" dirty="0" smtClean="0">
                <a:solidFill>
                  <a:srgbClr val="002060"/>
                </a:solidFill>
              </a:rPr>
              <a:t>)</a:t>
            </a:r>
          </a:p>
          <a:p>
            <a:pPr lvl="1"/>
            <a:r>
              <a:rPr lang="en-US" sz="1700" dirty="0" smtClean="0">
                <a:solidFill>
                  <a:srgbClr val="002060"/>
                </a:solidFill>
                <a:effectLst>
                  <a:outerShdw blurRad="38100" dist="38100" dir="2700000" algn="tl">
                    <a:srgbClr val="000000">
                      <a:alpha val="43137"/>
                    </a:srgbClr>
                  </a:outerShdw>
                </a:effectLst>
              </a:rPr>
              <a:t>but founded on a pact between the dominant forces </a:t>
            </a:r>
            <a:r>
              <a:rPr lang="en-US" sz="1700" dirty="0" smtClean="0">
                <a:solidFill>
                  <a:srgbClr val="002060"/>
                </a:solidFill>
              </a:rPr>
              <a:t>(English, barons and in the background the Church)</a:t>
            </a:r>
          </a:p>
          <a:p>
            <a:pPr lvl="1"/>
            <a:r>
              <a:rPr lang="en-US" sz="1700" dirty="0" smtClean="0">
                <a:solidFill>
                  <a:srgbClr val="002060"/>
                </a:solidFill>
              </a:rPr>
              <a:t>with a </a:t>
            </a:r>
            <a:r>
              <a:rPr lang="en-US" sz="1700" dirty="0" smtClean="0">
                <a:solidFill>
                  <a:srgbClr val="002060"/>
                </a:solidFill>
                <a:effectLst>
                  <a:outerShdw blurRad="38100" dist="38100" dir="2700000" algn="tl">
                    <a:srgbClr val="000000">
                      <a:alpha val="43137"/>
                    </a:srgbClr>
                  </a:outerShdw>
                </a:effectLst>
              </a:rPr>
              <a:t>decisive role for the Crown </a:t>
            </a:r>
            <a:r>
              <a:rPr lang="en-US" sz="1700" dirty="0" smtClean="0">
                <a:solidFill>
                  <a:srgbClr val="002060"/>
                </a:solidFill>
              </a:rPr>
              <a:t>that expressed on each article proposed by the Parliament the </a:t>
            </a:r>
            <a:r>
              <a:rPr lang="en-US" sz="1700" i="1" dirty="0" err="1" smtClean="0">
                <a:solidFill>
                  <a:srgbClr val="002060"/>
                </a:solidFill>
              </a:rPr>
              <a:t>Placet</a:t>
            </a:r>
            <a:r>
              <a:rPr lang="en-US" sz="1700" i="1" dirty="0" smtClean="0">
                <a:solidFill>
                  <a:srgbClr val="002060"/>
                </a:solidFill>
              </a:rPr>
              <a:t> </a:t>
            </a:r>
            <a:r>
              <a:rPr lang="en-US" sz="1700" dirty="0" smtClean="0">
                <a:solidFill>
                  <a:srgbClr val="002060"/>
                </a:solidFill>
              </a:rPr>
              <a:t>or the </a:t>
            </a:r>
            <a:r>
              <a:rPr lang="en-US" sz="1700" i="1" dirty="0" err="1" smtClean="0">
                <a:solidFill>
                  <a:srgbClr val="002060"/>
                </a:solidFill>
              </a:rPr>
              <a:t>Vetat</a:t>
            </a:r>
            <a:endParaRPr lang="en-US" sz="1700" i="1" dirty="0" smtClean="0">
              <a:solidFill>
                <a:srgbClr val="002060"/>
              </a:solidFill>
            </a:endParaRPr>
          </a:p>
          <a:p>
            <a:pPr lvl="1"/>
            <a:r>
              <a:rPr lang="en-US" sz="1700" dirty="0" smtClean="0">
                <a:solidFill>
                  <a:srgbClr val="002060"/>
                </a:solidFill>
              </a:rPr>
              <a:t>and, like all difficult "contracts", it is </a:t>
            </a:r>
            <a:r>
              <a:rPr lang="en-US" sz="1700" dirty="0" smtClean="0">
                <a:solidFill>
                  <a:srgbClr val="002060"/>
                </a:solidFill>
                <a:effectLst>
                  <a:outerShdw blurRad="38100" dist="38100" dir="2700000" algn="tl">
                    <a:srgbClr val="000000">
                      <a:alpha val="43137"/>
                    </a:srgbClr>
                  </a:outerShdw>
                </a:effectLst>
              </a:rPr>
              <a:t>complicated and non-linear</a:t>
            </a:r>
          </a:p>
          <a:p>
            <a:r>
              <a:rPr lang="en-US" sz="2200" dirty="0" smtClean="0"/>
              <a:t>This </a:t>
            </a:r>
            <a:r>
              <a:rPr lang="en-US" sz="2200" dirty="0" smtClean="0">
                <a:effectLst>
                  <a:outerShdw blurRad="38100" dist="38100" dir="2700000" algn="tl">
                    <a:srgbClr val="000000">
                      <a:alpha val="43137"/>
                    </a:srgbClr>
                  </a:outerShdw>
                </a:effectLst>
              </a:rPr>
              <a:t>conventional character </a:t>
            </a:r>
            <a:r>
              <a:rPr lang="en-US" sz="2200" dirty="0" smtClean="0"/>
              <a:t>is certainly one of the aspects that justifies the attribute of liberal with which the constitution of Palermo is traditionally connoted.</a:t>
            </a:r>
          </a:p>
          <a:p>
            <a:r>
              <a:rPr lang="en-US" sz="2200" dirty="0" smtClean="0"/>
              <a:t>By the term “liberal” we mean a constitution based on the separation of powers and a substantial limitation of the monarch's powers</a:t>
            </a:r>
            <a:endParaRPr lang="it-IT" sz="2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aristocratic constitution</a:t>
            </a:r>
            <a:endParaRPr lang="it-IT" dirty="0"/>
          </a:p>
        </p:txBody>
      </p:sp>
      <p:sp>
        <p:nvSpPr>
          <p:cNvPr id="3" name="Segnaposto contenuto 2"/>
          <p:cNvSpPr>
            <a:spLocks noGrp="1"/>
          </p:cNvSpPr>
          <p:nvPr>
            <p:ph sz="quarter" idx="1"/>
          </p:nvPr>
        </p:nvSpPr>
        <p:spPr>
          <a:xfrm>
            <a:off x="301752" y="1643050"/>
            <a:ext cx="8503920" cy="4902348"/>
          </a:xfrm>
        </p:spPr>
        <p:txBody>
          <a:bodyPr>
            <a:normAutofit fontScale="77500" lnSpcReduction="20000"/>
          </a:bodyPr>
          <a:lstStyle/>
          <a:p>
            <a:r>
              <a:rPr lang="en-US" dirty="0" smtClean="0"/>
              <a:t>The constitution of Palermo aimed to preserve the ancient and vast privileges to the protagonists of the coup d'état, </a:t>
            </a:r>
            <a:r>
              <a:rPr lang="en-US" dirty="0" err="1" smtClean="0"/>
              <a:t>ie</a:t>
            </a:r>
            <a:r>
              <a:rPr lang="en-US" dirty="0" smtClean="0"/>
              <a:t> the Sicilian barons.</a:t>
            </a:r>
          </a:p>
          <a:p>
            <a:r>
              <a:rPr lang="en-US" dirty="0" smtClean="0"/>
              <a:t>Therefore it can be defined as a liberal constitution, which, in this case, does not mean a bourgeois constitution: the constitution of Palermo can in fact be called an aristocratic constitution. </a:t>
            </a:r>
          </a:p>
          <a:p>
            <a:r>
              <a:rPr lang="en-US" dirty="0" smtClean="0"/>
              <a:t>Taking advantage of the weakness of the Bourbon crown and the protection of England, the barons succeeded in imposing themselves on King Ferdinand.</a:t>
            </a:r>
          </a:p>
          <a:p>
            <a:r>
              <a:rPr lang="en-US" dirty="0" smtClean="0"/>
              <a:t>The aristocracy, who identified with the Sicilian nation, accused the king of having created obstacles to the economic development of the island and of having mortified its ancient independence. </a:t>
            </a:r>
          </a:p>
          <a:p>
            <a:r>
              <a:rPr lang="en-US" dirty="0" smtClean="0"/>
              <a:t>These claims were strongly supported by the British government's desire to achieve total military rule in Sicily and to counter Napoleonic constitutionalism with a charter more liberal than that of </a:t>
            </a:r>
            <a:r>
              <a:rPr lang="en-US" dirty="0" err="1" smtClean="0"/>
              <a:t>Baiona</a:t>
            </a:r>
            <a:r>
              <a:rPr lang="en-US" dirty="0" smtClean="0"/>
              <a:t>.</a:t>
            </a:r>
            <a:endParaRPr lang="it-IT"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1316</TotalTime>
  <Words>14702</Words>
  <Application>Microsoft Office PowerPoint</Application>
  <PresentationFormat>Presentazione su schermo (4:3)</PresentationFormat>
  <Paragraphs>706</Paragraphs>
  <Slides>138</Slides>
  <Notes>0</Notes>
  <HiddenSlides>0</HiddenSlides>
  <MMClips>0</MMClips>
  <ScaleCrop>false</ScaleCrop>
  <HeadingPairs>
    <vt:vector size="4" baseType="variant">
      <vt:variant>
        <vt:lpstr>Tema</vt:lpstr>
      </vt:variant>
      <vt:variant>
        <vt:i4>1</vt:i4>
      </vt:variant>
      <vt:variant>
        <vt:lpstr>Titoli diapositive</vt:lpstr>
      </vt:variant>
      <vt:variant>
        <vt:i4>138</vt:i4>
      </vt:variant>
    </vt:vector>
  </HeadingPairs>
  <TitlesOfParts>
    <vt:vector size="139" baseType="lpstr">
      <vt:lpstr>Città</vt:lpstr>
      <vt:lpstr>Historical profiles of modern constitutionalism in Italy </vt:lpstr>
      <vt:lpstr>Constitutionalism: meaning </vt:lpstr>
      <vt:lpstr> Differences with the Middle Ages</vt:lpstr>
      <vt:lpstr>Medieval Constitutionalism</vt:lpstr>
      <vt:lpstr>English Experience</vt:lpstr>
      <vt:lpstr>The germs of the representative principle</vt:lpstr>
      <vt:lpstr>The basis of modern constitutionalism</vt:lpstr>
      <vt:lpstr>Magna Charta</vt:lpstr>
      <vt:lpstr>1. Federalism on a consociative basis</vt:lpstr>
      <vt:lpstr>1. Orderly agreement between the consociationes</vt:lpstr>
      <vt:lpstr>2. Genesis of the "principle of representation"</vt:lpstr>
      <vt:lpstr>social Contract</vt:lpstr>
      <vt:lpstr>natural law</vt:lpstr>
      <vt:lpstr>The modern constitutionalism</vt:lpstr>
      <vt:lpstr>Government restricted by law</vt:lpstr>
      <vt:lpstr>A model for Italy</vt:lpstr>
      <vt:lpstr>Sir Robert Walpole</vt:lpstr>
      <vt:lpstr>A look towards America</vt:lpstr>
      <vt:lpstr>The spread of American constitutions</vt:lpstr>
      <vt:lpstr>Boom editorial</vt:lpstr>
      <vt:lpstr>Virginia-Pennsylvania-Massachussetts</vt:lpstr>
      <vt:lpstr>There constitution of Pennsylvania</vt:lpstr>
      <vt:lpstr>Pietro Leopoldo, Grand Duke of Tuscany</vt:lpstr>
      <vt:lpstr>The good man Richard</vt:lpstr>
      <vt:lpstr>Declaration of the rights</vt:lpstr>
      <vt:lpstr>Separation of powers</vt:lpstr>
      <vt:lpstr>The examination of the people</vt:lpstr>
      <vt:lpstr>Council of Censors</vt:lpstr>
      <vt:lpstr>The censors</vt:lpstr>
      <vt:lpstr>Examples of French constitutionalism (1791-1795) </vt:lpstr>
      <vt:lpstr>The spread in France of American examples</vt:lpstr>
      <vt:lpstr>Three categories derived from the US experience</vt:lpstr>
      <vt:lpstr>The Girondina constitution</vt:lpstr>
      <vt:lpstr>The Montagnard constitution </vt:lpstr>
      <vt:lpstr>A never applied constitution</vt:lpstr>
      <vt:lpstr>The constitution of August 22, 1795</vt:lpstr>
      <vt:lpstr>The ban on the perpetuation of the mandates</vt:lpstr>
      <vt:lpstr>The organization of executive power</vt:lpstr>
      <vt:lpstr>The Directory </vt:lpstr>
      <vt:lpstr>Attempts to balance of power</vt:lpstr>
      <vt:lpstr>Jury constitutionnaire</vt:lpstr>
      <vt:lpstr>The reasons for the rejection of the project</vt:lpstr>
      <vt:lpstr>The Italian constitutions of the Jacobin triennium (1796-1799).  </vt:lpstr>
      <vt:lpstr>The constitutional deadlock</vt:lpstr>
      <vt:lpstr>Constitution Projects</vt:lpstr>
      <vt:lpstr>Diapositiva 46</vt:lpstr>
      <vt:lpstr>In Milan, Bonaparte gave to the Cisalpine Republic the French text of the year III  </vt:lpstr>
      <vt:lpstr>the constitutions Jacobin in Italy</vt:lpstr>
      <vt:lpstr>Diapositiva 49</vt:lpstr>
      <vt:lpstr>The Roman and Neapolitan constitutions</vt:lpstr>
      <vt:lpstr>The constitution of the Roman Republic </vt:lpstr>
      <vt:lpstr>The constitution of the Roman Republic</vt:lpstr>
      <vt:lpstr>Rights and duties</vt:lpstr>
      <vt:lpstr>No constitutional control</vt:lpstr>
      <vt:lpstr>Judicial power</vt:lpstr>
      <vt:lpstr>The constitution of the Republic Napoletana</vt:lpstr>
      <vt:lpstr>Francesco Mario Pagano</vt:lpstr>
      <vt:lpstr>Legislative and Judicial Powers</vt:lpstr>
      <vt:lpstr>Executive power</vt:lpstr>
      <vt:lpstr>The Ephorate</vt:lpstr>
      <vt:lpstr>Custody of the Constitution</vt:lpstr>
      <vt:lpstr>Vincenzo Cuoco</vt:lpstr>
      <vt:lpstr>judicial power</vt:lpstr>
      <vt:lpstr>Criminal justice</vt:lpstr>
      <vt:lpstr>Censorship</vt:lpstr>
      <vt:lpstr>The education</vt:lpstr>
      <vt:lpstr>Public education and public istruction</vt:lpstr>
      <vt:lpstr>The constitutions of Baiona, Cadiz and Palermo</vt:lpstr>
      <vt:lpstr>The Spanish campaign</vt:lpstr>
      <vt:lpstr>England's reaction</vt:lpstr>
      <vt:lpstr>It disappears the natural right</vt:lpstr>
      <vt:lpstr>Citizenship</vt:lpstr>
      <vt:lpstr>French Constitution of the Year VIII: artt. 4-5</vt:lpstr>
      <vt:lpstr>The constitution to legitimize the existing power</vt:lpstr>
      <vt:lpstr>Popular Sovereignty</vt:lpstr>
      <vt:lpstr>People and nation</vt:lpstr>
      <vt:lpstr>Nationalism</vt:lpstr>
      <vt:lpstr>Baiona, Cadiz and Palermo</vt:lpstr>
      <vt:lpstr>Pact with the Iberian people</vt:lpstr>
      <vt:lpstr>The costitution of Baiona for the Neapolitans</vt:lpstr>
      <vt:lpstr>Naples and the English</vt:lpstr>
      <vt:lpstr>Characters of the Constitution of Baiona</vt:lpstr>
      <vt:lpstr>Political Representation</vt:lpstr>
      <vt:lpstr>Nobles, Clergy and People</vt:lpstr>
      <vt:lpstr>Freedom</vt:lpstr>
      <vt:lpstr>Deployment Spanish political</vt:lpstr>
      <vt:lpstr>The Constitution of Cadiz</vt:lpstr>
      <vt:lpstr>Costitutional Assembly</vt:lpstr>
      <vt:lpstr>The Cortes and the constitution</vt:lpstr>
      <vt:lpstr>Democratic Character</vt:lpstr>
      <vt:lpstr>Legislative power</vt:lpstr>
      <vt:lpstr>Separation of powers</vt:lpstr>
      <vt:lpstr>The Cortes</vt:lpstr>
      <vt:lpstr>Justice and process</vt:lpstr>
      <vt:lpstr>A model for the nineteenth century</vt:lpstr>
      <vt:lpstr>The Constitution of Palermo</vt:lpstr>
      <vt:lpstr>A constitution "strange"</vt:lpstr>
      <vt:lpstr>A constitution “conventional" and liberal</vt:lpstr>
      <vt:lpstr>An aristocratic constitution</vt:lpstr>
      <vt:lpstr>An important step</vt:lpstr>
      <vt:lpstr>The English constitutional model</vt:lpstr>
      <vt:lpstr>The heart of the constitution</vt:lpstr>
      <vt:lpstr>Contents</vt:lpstr>
      <vt:lpstr>The citizen participation in the legislative power</vt:lpstr>
      <vt:lpstr>House of Peers and Communities</vt:lpstr>
      <vt:lpstr>From feudal ownership </vt:lpstr>
      <vt:lpstr>Rights of commons </vt:lpstr>
      <vt:lpstr>Exclusive advantage of the former barons</vt:lpstr>
      <vt:lpstr>An opposite pattern</vt:lpstr>
      <vt:lpstr>The Liberal Constitutionalism</vt:lpstr>
      <vt:lpstr>After the Revolution</vt:lpstr>
      <vt:lpstr>The French decade</vt:lpstr>
      <vt:lpstr>Restoration</vt:lpstr>
      <vt:lpstr>The administrative monarchy</vt:lpstr>
      <vt:lpstr>Absurdity and illusions</vt:lpstr>
      <vt:lpstr>Revolution 1820-21</vt:lpstr>
      <vt:lpstr>French Constitution in 1814</vt:lpstr>
      <vt:lpstr>Plebs and bourgeoisie</vt:lpstr>
      <vt:lpstr>Advisory bodies</vt:lpstr>
      <vt:lpstr>Looking for a constitution</vt:lpstr>
      <vt:lpstr>The French Constitution of 1830</vt:lpstr>
      <vt:lpstr>Primacy of the bourgeoisie</vt:lpstr>
      <vt:lpstr>From the Albertine Statute to the Constitution of the Italian Republic</vt:lpstr>
      <vt:lpstr>1848 in Italy</vt:lpstr>
      <vt:lpstr>The Albertine statute </vt:lpstr>
      <vt:lpstr>Essential principles</vt:lpstr>
      <vt:lpstr>Characters of the Albertine Statute</vt:lpstr>
      <vt:lpstr>Separation of powers</vt:lpstr>
      <vt:lpstr>Italian Fascism</vt:lpstr>
      <vt:lpstr>Totalitarian regime</vt:lpstr>
      <vt:lpstr>Proclamation of the Italian Republic</vt:lpstr>
      <vt:lpstr>Birth of the Italian Republic</vt:lpstr>
      <vt:lpstr>Constitution of 1948</vt:lpstr>
      <vt:lpstr>January 1, 1848</vt:lpstr>
      <vt:lpstr>Constitutional bodies</vt:lpstr>
      <vt:lpstr>Characters of the Italian Constitution (1)</vt:lpstr>
      <vt:lpstr>Characters of the Italian Constitution (2)</vt:lpstr>
      <vt:lpstr>End of presentation</vt:lpstr>
    </vt:vector>
  </TitlesOfParts>
  <Company>Utente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Stefano</cp:lastModifiedBy>
  <cp:revision>63</cp:revision>
  <dcterms:created xsi:type="dcterms:W3CDTF">2013-08-29T11:17:44Z</dcterms:created>
  <dcterms:modified xsi:type="dcterms:W3CDTF">2019-06-02T16:43:25Z</dcterms:modified>
</cp:coreProperties>
</file>